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81" r:id="rId5"/>
    <p:sldId id="290" r:id="rId6"/>
    <p:sldId id="280" r:id="rId7"/>
    <p:sldId id="282" r:id="rId8"/>
    <p:sldId id="283" r:id="rId9"/>
    <p:sldId id="284" r:id="rId10"/>
    <p:sldId id="285" r:id="rId11"/>
    <p:sldId id="286" r:id="rId12"/>
    <p:sldId id="287" r:id="rId13"/>
    <p:sldId id="288" r:id="rId14"/>
    <p:sldId id="289" r:id="rId15"/>
    <p:sldId id="265" r:id="rId16"/>
    <p:sldId id="268" r:id="rId17"/>
    <p:sldId id="301" r:id="rId18"/>
    <p:sldId id="274" r:id="rId19"/>
    <p:sldId id="275" r:id="rId20"/>
    <p:sldId id="299" r:id="rId21"/>
    <p:sldId id="304" r:id="rId22"/>
    <p:sldId id="292" r:id="rId23"/>
    <p:sldId id="293" r:id="rId24"/>
    <p:sldId id="294" r:id="rId25"/>
    <p:sldId id="302" r:id="rId26"/>
    <p:sldId id="295" r:id="rId27"/>
    <p:sldId id="303" r:id="rId28"/>
    <p:sldId id="296" r:id="rId29"/>
    <p:sldId id="297" r:id="rId30"/>
    <p:sldId id="298" r:id="rId31"/>
    <p:sldId id="262" r:id="rId32"/>
    <p:sldId id="267" r:id="rId33"/>
    <p:sldId id="276" r:id="rId34"/>
    <p:sldId id="277" r:id="rId35"/>
    <p:sldId id="278" r:id="rId36"/>
    <p:sldId id="279" r:id="rId37"/>
    <p:sldId id="264"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3" autoAdjust="0"/>
    <p:restoredTop sz="87335" autoAdjust="0"/>
  </p:normalViewPr>
  <p:slideViewPr>
    <p:cSldViewPr snapToGrid="0">
      <p:cViewPr varScale="1">
        <p:scale>
          <a:sx n="59" d="100"/>
          <a:sy n="59" d="100"/>
        </p:scale>
        <p:origin x="3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96975-669F-4EEF-BF4E-2F2B09EA6D74}" type="datetimeFigureOut">
              <a:rPr lang="fr-FR" smtClean="0"/>
              <a:t>11/03/2019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5756B-5F5C-4EED-907C-E25857D58D0B}" type="slidenum">
              <a:rPr lang="fr-FR" smtClean="0"/>
              <a:t>‹N°›</a:t>
            </a:fld>
            <a:endParaRPr lang="fr-FR"/>
          </a:p>
        </p:txBody>
      </p:sp>
    </p:spTree>
    <p:extLst>
      <p:ext uri="{BB962C8B-B14F-4D97-AF65-F5344CB8AC3E}">
        <p14:creationId xmlns:p14="http://schemas.microsoft.com/office/powerpoint/2010/main" val="290432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Note : Pas bcp de graphiques pour cette partie, je me suis plutôt concentré sur un nettoyage automatisé qui fonctionne même si les fichiers changent. Reste l’intervention d’une personne pour le traitement des valeurs aberrantes, mais cette action est grandement facilité par les « </a:t>
            </a:r>
            <a:r>
              <a:rPr lang="fr-FR" dirty="0" err="1"/>
              <a:t>print</a:t>
            </a:r>
            <a:r>
              <a:rPr lang="fr-FR" dirty="0"/>
              <a:t>(‘valeur aberrante’) dans le code.</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3</a:t>
            </a:fld>
            <a:endParaRPr lang="fr-FR"/>
          </a:p>
        </p:txBody>
      </p:sp>
    </p:spTree>
    <p:extLst>
      <p:ext uri="{BB962C8B-B14F-4D97-AF65-F5344CB8AC3E}">
        <p14:creationId xmlns:p14="http://schemas.microsoft.com/office/powerpoint/2010/main" val="116132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les années et les mois, on utilise</a:t>
            </a:r>
            <a:r>
              <a:rPr lang="fr-FR" baseline="0" dirty="0"/>
              <a:t> la même technique que pour la colonne </a:t>
            </a:r>
            <a:r>
              <a:rPr lang="fr-FR" baseline="0" dirty="0" err="1"/>
              <a:t>sex</a:t>
            </a:r>
            <a:r>
              <a:rPr lang="fr-FR" baseline="0" dirty="0"/>
              <a:t>. </a:t>
            </a:r>
            <a:br>
              <a:rPr lang="fr-FR" baseline="0" dirty="0"/>
            </a:br>
            <a:br>
              <a:rPr lang="fr-FR" baseline="0" dirty="0"/>
            </a:br>
            <a:r>
              <a:rPr lang="fr-FR" baseline="0" dirty="0"/>
              <a:t>On trouve 200 erreurs pour les années et 0 pour les mois. </a:t>
            </a:r>
          </a:p>
          <a:p>
            <a:endParaRPr lang="fr-FR" baseline="0" dirty="0"/>
          </a:p>
          <a:p>
            <a:r>
              <a:rPr lang="fr-FR" dirty="0"/>
              <a:t>Pour trouver la ou les valeurs</a:t>
            </a:r>
            <a:r>
              <a:rPr lang="fr-FR" baseline="0" dirty="0"/>
              <a:t> fausses, j’ai utilisé un graphique qui représentait les différentes ventes par années. On trouve une valeur test_2021</a:t>
            </a:r>
          </a:p>
          <a:p>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12</a:t>
            </a:fld>
            <a:endParaRPr lang="fr-FR"/>
          </a:p>
        </p:txBody>
      </p:sp>
    </p:spTree>
    <p:extLst>
      <p:ext uri="{BB962C8B-B14F-4D97-AF65-F5344CB8AC3E}">
        <p14:creationId xmlns:p14="http://schemas.microsoft.com/office/powerpoint/2010/main" val="294324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Traitement de la valeur aberrante : </a:t>
            </a:r>
          </a:p>
          <a:p>
            <a:endParaRPr lang="fr-FR" dirty="0"/>
          </a:p>
          <a:p>
            <a:r>
              <a:rPr lang="fr-FR" dirty="0"/>
              <a:t>Cette valeur de date semble correspondre à un test, nous allons vérifier si l’</a:t>
            </a:r>
            <a:r>
              <a:rPr lang="fr-FR" dirty="0" err="1"/>
              <a:t>id_prod</a:t>
            </a:r>
            <a:r>
              <a:rPr lang="fr-FR" dirty="0"/>
              <a:t>, le </a:t>
            </a:r>
            <a:r>
              <a:rPr lang="fr-FR" dirty="0" err="1"/>
              <a:t>client_id</a:t>
            </a:r>
            <a:r>
              <a:rPr lang="fr-FR" dirty="0"/>
              <a:t> et le </a:t>
            </a:r>
            <a:r>
              <a:rPr lang="fr-FR" dirty="0" err="1"/>
              <a:t>session_id</a:t>
            </a:r>
            <a:r>
              <a:rPr lang="fr-FR" dirty="0"/>
              <a:t> sont tous des id de test ou bien s’ils correspondent aussi à des produits réels.</a:t>
            </a:r>
          </a:p>
          <a:p>
            <a:endParaRPr lang="fr-FR" dirty="0"/>
          </a:p>
          <a:p>
            <a:r>
              <a:rPr lang="fr-FR" dirty="0"/>
              <a:t>On prend donc uniquement les id T_0 dans la colonne </a:t>
            </a:r>
            <a:r>
              <a:rPr lang="fr-FR" dirty="0" err="1"/>
              <a:t>id_prod</a:t>
            </a:r>
            <a:r>
              <a:rPr lang="fr-FR" dirty="0"/>
              <a:t> puis on enlève ceux affectés à test_2021. Si le </a:t>
            </a:r>
            <a:r>
              <a:rPr lang="fr-FR" dirty="0" err="1"/>
              <a:t>df</a:t>
            </a:r>
            <a:r>
              <a:rPr lang="fr-FR" dirty="0"/>
              <a:t> est vide, alors cet id est uniquement réservé à une valeur de test</a:t>
            </a:r>
          </a:p>
          <a:p>
            <a:r>
              <a:rPr lang="fr-FR" dirty="0"/>
              <a:t>Le </a:t>
            </a:r>
            <a:r>
              <a:rPr lang="fr-FR" dirty="0" err="1"/>
              <a:t>df</a:t>
            </a:r>
            <a:r>
              <a:rPr lang="fr-FR" dirty="0"/>
              <a:t> est vide</a:t>
            </a:r>
          </a:p>
          <a:p>
            <a:endParaRPr lang="fr-FR" dirty="0"/>
          </a:p>
          <a:p>
            <a:r>
              <a:rPr lang="fr-FR" dirty="0"/>
              <a:t>Pareil pour </a:t>
            </a:r>
            <a:r>
              <a:rPr lang="fr-FR" dirty="0" err="1"/>
              <a:t>client_id</a:t>
            </a:r>
            <a:r>
              <a:rPr lang="fr-FR" dirty="0"/>
              <a:t> et </a:t>
            </a:r>
            <a:r>
              <a:rPr lang="fr-FR" dirty="0" err="1"/>
              <a:t>session_id</a:t>
            </a:r>
            <a:endParaRPr lang="fr-FR" dirty="0"/>
          </a:p>
          <a:p>
            <a:endParaRPr lang="fr-FR" dirty="0"/>
          </a:p>
          <a:p>
            <a:r>
              <a:rPr lang="fr-FR" dirty="0"/>
              <a:t>Ils correspondent tous uniquement à un id de test ; On peut donc enlever ces valeurs.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13</a:t>
            </a:fld>
            <a:endParaRPr lang="fr-FR"/>
          </a:p>
        </p:txBody>
      </p:sp>
    </p:spTree>
    <p:extLst>
      <p:ext uri="{BB962C8B-B14F-4D97-AF65-F5344CB8AC3E}">
        <p14:creationId xmlns:p14="http://schemas.microsoft.com/office/powerpoint/2010/main" val="395596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sauvegarder enfin les fichiers nettoyés </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14</a:t>
            </a:fld>
            <a:endParaRPr lang="fr-FR"/>
          </a:p>
        </p:txBody>
      </p:sp>
    </p:spTree>
    <p:extLst>
      <p:ext uri="{BB962C8B-B14F-4D97-AF65-F5344CB8AC3E}">
        <p14:creationId xmlns:p14="http://schemas.microsoft.com/office/powerpoint/2010/main" val="39702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4,95 achats moyen par mois et par utilisateur</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16</a:t>
            </a:fld>
            <a:endParaRPr lang="fr-FR"/>
          </a:p>
        </p:txBody>
      </p:sp>
    </p:spTree>
    <p:extLst>
      <p:ext uri="{BB962C8B-B14F-4D97-AF65-F5344CB8AC3E}">
        <p14:creationId xmlns:p14="http://schemas.microsoft.com/office/powerpoint/2010/main" val="88068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Répartition</a:t>
            </a:r>
            <a:r>
              <a:rPr lang="fr-FR" baseline="0" dirty="0"/>
              <a:t> par sexe </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17</a:t>
            </a:fld>
            <a:endParaRPr lang="fr-FR"/>
          </a:p>
        </p:txBody>
      </p:sp>
    </p:spTree>
    <p:extLst>
      <p:ext uri="{BB962C8B-B14F-4D97-AF65-F5344CB8AC3E}">
        <p14:creationId xmlns:p14="http://schemas.microsoft.com/office/powerpoint/2010/main" val="213731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voit directement un pic de clients âgés de 18 ans. Les achats étant restreint aux mineurs, une partie des mineurs voulant acheter sur le site ont donc créé un compte en tant que majeur. </a:t>
            </a:r>
          </a:p>
          <a:p>
            <a:r>
              <a:rPr lang="fr-FR" dirty="0"/>
              <a:t>Il faudra donc tenir compte que les personnes âgées de 18 ans représente aussi les personnes mineures lors des futures analyses. (corrélations)</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18</a:t>
            </a:fld>
            <a:endParaRPr lang="fr-FR"/>
          </a:p>
        </p:txBody>
      </p:sp>
    </p:spTree>
    <p:extLst>
      <p:ext uri="{BB962C8B-B14F-4D97-AF65-F5344CB8AC3E}">
        <p14:creationId xmlns:p14="http://schemas.microsoft.com/office/powerpoint/2010/main" val="13215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19</a:t>
            </a:fld>
            <a:endParaRPr lang="fr-FR"/>
          </a:p>
        </p:txBody>
      </p:sp>
    </p:spTree>
    <p:extLst>
      <p:ext uri="{BB962C8B-B14F-4D97-AF65-F5344CB8AC3E}">
        <p14:creationId xmlns:p14="http://schemas.microsoft.com/office/powerpoint/2010/main" val="1935898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20</a:t>
            </a:fld>
            <a:endParaRPr lang="fr-FR"/>
          </a:p>
        </p:txBody>
      </p:sp>
    </p:spTree>
    <p:extLst>
      <p:ext uri="{BB962C8B-B14F-4D97-AF65-F5344CB8AC3E}">
        <p14:creationId xmlns:p14="http://schemas.microsoft.com/office/powerpoint/2010/main" val="146112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Clients B to B et non B to C</a:t>
            </a:r>
          </a:p>
          <a:p>
            <a:r>
              <a:rPr lang="fr-FR" dirty="0"/>
              <a:t>Attention pour les corrélations par la suite ! </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21</a:t>
            </a:fld>
            <a:endParaRPr lang="fr-FR"/>
          </a:p>
        </p:txBody>
      </p:sp>
    </p:spTree>
    <p:extLst>
      <p:ext uri="{BB962C8B-B14F-4D97-AF65-F5344CB8AC3E}">
        <p14:creationId xmlns:p14="http://schemas.microsoft.com/office/powerpoint/2010/main" val="2508144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4.99 La moyenne est 11.732794627383296 La médiane est 10.32 Analyse des mesures de forme : Le </a:t>
            </a:r>
            <a:r>
              <a:rPr lang="fr-FR" dirty="0" err="1"/>
              <a:t>Skewness</a:t>
            </a:r>
            <a:r>
              <a:rPr lang="fr-FR" dirty="0"/>
              <a:t> Empirique est 0.8387209779498822 Le Kurtosis Empirique est 0.3324478551097827</a:t>
            </a:r>
          </a:p>
          <a:p>
            <a:endParaRPr lang="fr-FR" dirty="0"/>
          </a:p>
          <a:p>
            <a:r>
              <a:rPr lang="fr-FR" dirty="0"/>
              <a:t>Courbe asymétrique à gauche (tend vers la droite)</a:t>
            </a:r>
          </a:p>
          <a:p>
            <a:endParaRPr lang="fr-FR" dirty="0"/>
          </a:p>
          <a:p>
            <a:endParaRPr lang="fr-FR" dirty="0"/>
          </a:p>
          <a:p>
            <a:r>
              <a:rPr lang="fr-FR" dirty="0"/>
              <a:t>Analyse des mesures de dispersion : La variance est 57.215847172726775 L'écart type est 7.564115756169175</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22</a:t>
            </a:fld>
            <a:endParaRPr lang="fr-FR"/>
          </a:p>
        </p:txBody>
      </p:sp>
    </p:spTree>
    <p:extLst>
      <p:ext uri="{BB962C8B-B14F-4D97-AF65-F5344CB8AC3E}">
        <p14:creationId xmlns:p14="http://schemas.microsoft.com/office/powerpoint/2010/main" val="141567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commence par regarder si des valeurs sont manquantes, pas le cas ici</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4</a:t>
            </a:fld>
            <a:endParaRPr lang="fr-FR"/>
          </a:p>
        </p:txBody>
      </p:sp>
    </p:spTree>
    <p:extLst>
      <p:ext uri="{BB962C8B-B14F-4D97-AF65-F5344CB8AC3E}">
        <p14:creationId xmlns:p14="http://schemas.microsoft.com/office/powerpoint/2010/main" val="325218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22.99 La moyenne est 25.531420838971624 La médiane est 22.99 Analyse des mesures de forme : Le </a:t>
            </a:r>
            <a:r>
              <a:rPr lang="fr-FR" dirty="0" err="1"/>
              <a:t>Skewness</a:t>
            </a:r>
            <a:r>
              <a:rPr lang="fr-FR" dirty="0"/>
              <a:t> Empirique est 0.8120109621070365 Le </a:t>
            </a:r>
            <a:r>
              <a:rPr lang="fr-FR" dirty="0" err="1"/>
              <a:t>Kurtosis</a:t>
            </a:r>
            <a:r>
              <a:rPr lang="fr-FR" dirty="0"/>
              <a:t> Empirique est 0.2993533794236898</a:t>
            </a:r>
          </a:p>
          <a:p>
            <a:endParaRPr lang="fr-FR" dirty="0"/>
          </a:p>
          <a:p>
            <a:endParaRPr lang="fr-FR" dirty="0"/>
          </a:p>
          <a:p>
            <a:r>
              <a:rPr lang="fr-FR" dirty="0"/>
              <a:t>La variance est 237.61364304211 L'écart type est 15.414721633623813</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23</a:t>
            </a:fld>
            <a:endParaRPr lang="fr-FR"/>
          </a:p>
        </p:txBody>
      </p:sp>
    </p:spTree>
    <p:extLst>
      <p:ext uri="{BB962C8B-B14F-4D97-AF65-F5344CB8AC3E}">
        <p14:creationId xmlns:p14="http://schemas.microsoft.com/office/powerpoint/2010/main" val="206189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Analyse des mesures de tendances centrales : Le mode est 50.99 La moyenne est 108.35468619246883 La médiane est 101.99 Analyse des mesures de forme : Le </a:t>
            </a:r>
            <a:r>
              <a:rPr lang="fr-FR" dirty="0" err="1"/>
              <a:t>Skewness</a:t>
            </a:r>
            <a:r>
              <a:rPr lang="fr-FR" dirty="0"/>
              <a:t> Empirique est 0.9310209579538592 Le </a:t>
            </a:r>
            <a:r>
              <a:rPr lang="fr-FR" dirty="0" err="1"/>
              <a:t>Kurtosis</a:t>
            </a:r>
            <a:r>
              <a:rPr lang="fr-FR" dirty="0"/>
              <a:t> Empirique est 0.808968484300689</a:t>
            </a:r>
          </a:p>
          <a:p>
            <a:endParaRPr lang="fr-FR" dirty="0"/>
          </a:p>
          <a:p>
            <a:r>
              <a:rPr lang="fr-FR" dirty="0"/>
              <a:t>Analyse des mesures de dispersion : La variance est 2446.0578977048704 L'écart type est 49.45763740520639</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24</a:t>
            </a:fld>
            <a:endParaRPr lang="fr-FR"/>
          </a:p>
        </p:txBody>
      </p:sp>
    </p:spTree>
    <p:extLst>
      <p:ext uri="{BB962C8B-B14F-4D97-AF65-F5344CB8AC3E}">
        <p14:creationId xmlns:p14="http://schemas.microsoft.com/office/powerpoint/2010/main" val="174399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25</a:t>
            </a:fld>
            <a:endParaRPr lang="fr-FR"/>
          </a:p>
        </p:txBody>
      </p:sp>
    </p:spTree>
    <p:extLst>
      <p:ext uri="{BB962C8B-B14F-4D97-AF65-F5344CB8AC3E}">
        <p14:creationId xmlns:p14="http://schemas.microsoft.com/office/powerpoint/2010/main" val="1912008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est pour le moment</a:t>
            </a:r>
            <a:r>
              <a:rPr lang="fr-FR" baseline="0" dirty="0"/>
              <a:t> dans la première année ayant des résultats, on peut donc prendre tous les mois indépendamment des années sans altérer les analyses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26</a:t>
            </a:fld>
            <a:endParaRPr lang="fr-FR"/>
          </a:p>
        </p:txBody>
      </p:sp>
    </p:spTree>
    <p:extLst>
      <p:ext uri="{BB962C8B-B14F-4D97-AF65-F5344CB8AC3E}">
        <p14:creationId xmlns:p14="http://schemas.microsoft.com/office/powerpoint/2010/main" val="531534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voit ici que du 2 octobre au 27 inclus, aucune vente n’a été faite sur le catégorie 1.</a:t>
            </a:r>
            <a:br>
              <a:rPr lang="fr-FR" dirty="0"/>
            </a:br>
            <a:r>
              <a:rPr lang="fr-FR" dirty="0"/>
              <a:t>Il faut vérifier si il n’y a pas eu un bug avec la prod.</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27</a:t>
            </a:fld>
            <a:endParaRPr lang="fr-FR"/>
          </a:p>
        </p:txBody>
      </p:sp>
    </p:spTree>
    <p:extLst>
      <p:ext uri="{BB962C8B-B14F-4D97-AF65-F5344CB8AC3E}">
        <p14:creationId xmlns:p14="http://schemas.microsoft.com/office/powerpoint/2010/main" val="192440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Aucune différence notoire entre</a:t>
            </a:r>
            <a:r>
              <a:rPr lang="fr-FR" baseline="0" dirty="0"/>
              <a:t> les jours de la semaine, les ventes sont lissées.</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28</a:t>
            </a:fld>
            <a:endParaRPr lang="fr-FR"/>
          </a:p>
        </p:txBody>
      </p:sp>
    </p:spTree>
    <p:extLst>
      <p:ext uri="{BB962C8B-B14F-4D97-AF65-F5344CB8AC3E}">
        <p14:creationId xmlns:p14="http://schemas.microsoft.com/office/powerpoint/2010/main" val="1463106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Encore une fois, pas de différence notoire</a:t>
            </a:r>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29</a:t>
            </a:fld>
            <a:endParaRPr lang="fr-FR"/>
          </a:p>
        </p:txBody>
      </p:sp>
    </p:spTree>
    <p:extLst>
      <p:ext uri="{BB962C8B-B14F-4D97-AF65-F5344CB8AC3E}">
        <p14:creationId xmlns:p14="http://schemas.microsoft.com/office/powerpoint/2010/main" val="108321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Voir nouvelle courbe</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30</a:t>
            </a:fld>
            <a:endParaRPr lang="fr-FR"/>
          </a:p>
        </p:txBody>
      </p:sp>
    </p:spTree>
    <p:extLst>
      <p:ext uri="{BB962C8B-B14F-4D97-AF65-F5344CB8AC3E}">
        <p14:creationId xmlns:p14="http://schemas.microsoft.com/office/powerpoint/2010/main" val="28126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Pas de corrélation,</a:t>
            </a:r>
            <a:r>
              <a:rPr lang="fr-FR" baseline="0" dirty="0"/>
              <a:t> enfin on peut pas trop dire grand chose</a:t>
            </a:r>
            <a:endParaRPr lang="fr-FR" dirty="0"/>
          </a:p>
        </p:txBody>
      </p:sp>
      <p:sp>
        <p:nvSpPr>
          <p:cNvPr id="4" name="Espace réservé du numéro de diapositive 3"/>
          <p:cNvSpPr>
            <a:spLocks noGrp="1"/>
          </p:cNvSpPr>
          <p:nvPr>
            <p:ph type="sldNum" sz="quarter" idx="10"/>
          </p:nvPr>
        </p:nvSpPr>
        <p:spPr/>
        <p:txBody>
          <a:bodyPr/>
          <a:lstStyle/>
          <a:p>
            <a:fld id="{5F05756B-5F5C-4EED-907C-E25857D58D0B}" type="slidenum">
              <a:rPr lang="fr-FR" smtClean="0"/>
              <a:t>34</a:t>
            </a:fld>
            <a:endParaRPr lang="fr-FR"/>
          </a:p>
        </p:txBody>
      </p:sp>
    </p:spTree>
    <p:extLst>
      <p:ext uri="{BB962C8B-B14F-4D97-AF65-F5344CB8AC3E}">
        <p14:creationId xmlns:p14="http://schemas.microsoft.com/office/powerpoint/2010/main" val="87695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5</a:t>
            </a:fld>
            <a:endParaRPr lang="fr-FR"/>
          </a:p>
        </p:txBody>
      </p:sp>
    </p:spTree>
    <p:extLst>
      <p:ext uri="{BB962C8B-B14F-4D97-AF65-F5344CB8AC3E}">
        <p14:creationId xmlns:p14="http://schemas.microsoft.com/office/powerpoint/2010/main" val="17054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Colonne date : Tout d’abord on cherche à savoir si les valeurs sont aberrantes pour les dates de naissance. Un graphique aurait pu suffire, cependant, dans une optique d’un fichier changeant et donc d’une automatisation, j’ai choisi d’utiliser une condition if. </a:t>
            </a:r>
          </a:p>
          <a:p>
            <a:endParaRPr lang="fr-FR" dirty="0"/>
          </a:p>
          <a:p>
            <a:r>
              <a:rPr lang="fr-FR" dirty="0"/>
              <a:t>La condition permet d’afficher les différents types de résultats possibles : </a:t>
            </a:r>
          </a:p>
          <a:p>
            <a:r>
              <a:rPr lang="fr-FR" dirty="0"/>
              <a:t>-Pas de valeur aberrantes si la date de naissance est entre 1927 et 2011 (valeur choisi en fonction de l’âge ‘normal’ d’un utilisateur)</a:t>
            </a:r>
          </a:p>
          <a:p>
            <a:r>
              <a:rPr lang="fr-FR" dirty="0"/>
              <a:t>-Valeurs aberrantes, une personne en dessous de l’âge ‘normal’</a:t>
            </a:r>
          </a:p>
          <a:p>
            <a:r>
              <a:rPr lang="fr-FR" dirty="0"/>
              <a:t>-Valeurs aberrantes, une personne au dessus de l’âge ‘normal’</a:t>
            </a:r>
          </a:p>
          <a:p>
            <a:r>
              <a:rPr lang="fr-FR" dirty="0"/>
              <a:t>-Valeurs aberrantes, une personne en dessous et une au dessus</a:t>
            </a:r>
          </a:p>
          <a:p>
            <a:endParaRPr lang="fr-FR" dirty="0"/>
          </a:p>
          <a:p>
            <a:r>
              <a:rPr lang="fr-FR" dirty="0"/>
              <a:t>Cela permet au premier coup d’œil de savoir si tout est bon sur le fichier, ou pas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6</a:t>
            </a:fld>
            <a:endParaRPr lang="fr-FR"/>
          </a:p>
        </p:txBody>
      </p:sp>
    </p:spTree>
    <p:extLst>
      <p:ext uri="{BB962C8B-B14F-4D97-AF65-F5344CB8AC3E}">
        <p14:creationId xmlns:p14="http://schemas.microsoft.com/office/powerpoint/2010/main" val="15768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on regarde si des prix sont = ou &lt; à zéro, ce qui serait aberrant ; C’est le cas ici ; </a:t>
            </a:r>
          </a:p>
          <a:p>
            <a:endParaRPr lang="fr-FR" dirty="0"/>
          </a:p>
          <a:p>
            <a:r>
              <a:rPr lang="fr-FR" dirty="0"/>
              <a:t>On regarde ensuite quelle est cette valeur aberrante ; Un prix est à -1 euro</a:t>
            </a:r>
          </a:p>
          <a:p>
            <a:endParaRPr lang="fr-FR" dirty="0"/>
          </a:p>
          <a:p>
            <a:r>
              <a:rPr lang="fr-FR" dirty="0"/>
              <a:t>Lorsque l’on regarde la catégorie de ce prix (T_0), on remarque que celle-ci correspond à un ID de test (que l’on verra plus en détails un peu plus loin). On peut donc retirer cette valeur sans que celle-ci ne change la suite des analyses</a:t>
            </a:r>
          </a:p>
          <a:p>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7</a:t>
            </a:fld>
            <a:endParaRPr lang="fr-FR"/>
          </a:p>
        </p:txBody>
      </p:sp>
    </p:spTree>
    <p:extLst>
      <p:ext uri="{BB962C8B-B14F-4D97-AF65-F5344CB8AC3E}">
        <p14:creationId xmlns:p14="http://schemas.microsoft.com/office/powerpoint/2010/main" val="398801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les catégories, on utilise le même procédé que pour la colonne </a:t>
            </a:r>
            <a:r>
              <a:rPr lang="fr-FR" baseline="0" dirty="0" err="1"/>
              <a:t>sex</a:t>
            </a:r>
            <a:r>
              <a:rPr lang="fr-FR" baseline="0" dirty="0"/>
              <a:t> du fichier </a:t>
            </a:r>
            <a:r>
              <a:rPr lang="fr-FR" baseline="0" dirty="0" err="1"/>
              <a:t>data_cust</a:t>
            </a:r>
            <a:r>
              <a:rPr lang="fr-FR" baseline="0" dirty="0"/>
              <a:t> : </a:t>
            </a:r>
          </a:p>
          <a:p>
            <a:r>
              <a:rPr lang="fr-FR" baseline="0" dirty="0"/>
              <a:t>A savoir, une boucle qui va chercher si les valeurs correspondent bien à celles enregistrées dans la liste de départ (que l’on peut modifier), si oui alors 0 si non alors 1</a:t>
            </a:r>
            <a:br>
              <a:rPr lang="fr-FR" baseline="0" dirty="0"/>
            </a:br>
            <a:br>
              <a:rPr lang="fr-FR" baseline="0" dirty="0"/>
            </a:br>
            <a:r>
              <a:rPr lang="fr-FR" baseline="0" dirty="0"/>
              <a:t>On affiche ensuite le résultat, et on peut voir si des valeurs ne correspondent pas. Ici, toutes les valeurs sont contenues dans 1, 2, 3. Pas de valeur aberrantes donc.</a:t>
            </a:r>
            <a:endParaRPr lang="fr-FR" dirty="0"/>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8</a:t>
            </a:fld>
            <a:endParaRPr lang="fr-FR"/>
          </a:p>
        </p:txBody>
      </p:sp>
    </p:spTree>
    <p:extLst>
      <p:ext uri="{BB962C8B-B14F-4D97-AF65-F5344CB8AC3E}">
        <p14:creationId xmlns:p14="http://schemas.microsoft.com/office/powerpoint/2010/main" val="96932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regarde ensuite s’il y a des doublons ; </a:t>
            </a:r>
          </a:p>
          <a:p>
            <a:r>
              <a:rPr lang="fr-FR" dirty="0"/>
              <a:t>D’abord pour la partie </a:t>
            </a:r>
            <a:r>
              <a:rPr lang="fr-FR" dirty="0" err="1"/>
              <a:t>client_id</a:t>
            </a:r>
            <a:endParaRPr lang="fr-FR" dirty="0"/>
          </a:p>
          <a:p>
            <a:r>
              <a:rPr lang="fr-FR" dirty="0"/>
              <a:t>Ensuite pour </a:t>
            </a:r>
            <a:r>
              <a:rPr lang="fr-FR" dirty="0" err="1"/>
              <a:t>session_id</a:t>
            </a:r>
            <a:endParaRPr lang="fr-FR" dirty="0"/>
          </a:p>
          <a:p>
            <a:r>
              <a:rPr lang="fr-FR" dirty="0"/>
              <a:t>Enfin pour </a:t>
            </a:r>
            <a:r>
              <a:rPr lang="fr-FR" dirty="0" err="1"/>
              <a:t>id_prod</a:t>
            </a:r>
            <a:endParaRPr lang="fr-FR" dirty="0"/>
          </a:p>
          <a:p>
            <a:endParaRPr lang="fr-FR" dirty="0"/>
          </a:p>
          <a:p>
            <a:r>
              <a:rPr lang="fr-FR" dirty="0" err="1"/>
              <a:t>Result</a:t>
            </a:r>
            <a:r>
              <a:rPr lang="fr-FR" dirty="0"/>
              <a:t> : Pas de doublon</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9</a:t>
            </a:fld>
            <a:endParaRPr lang="fr-FR"/>
          </a:p>
        </p:txBody>
      </p:sp>
    </p:spTree>
    <p:extLst>
      <p:ext uri="{BB962C8B-B14F-4D97-AF65-F5344CB8AC3E}">
        <p14:creationId xmlns:p14="http://schemas.microsoft.com/office/powerpoint/2010/main" val="301129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dates : </a:t>
            </a:r>
          </a:p>
          <a:p>
            <a:r>
              <a:rPr lang="fr-FR" dirty="0"/>
              <a:t>J’ai commencé par diviser la colonne principale en plusieurs colonnes afin de pouvoir travailler dessus.</a:t>
            </a:r>
          </a:p>
          <a:p>
            <a:endParaRPr lang="fr-FR" dirty="0"/>
          </a:p>
          <a:p>
            <a:r>
              <a:rPr lang="fr-FR" dirty="0"/>
              <a:t>En divise d’abord en prenant l’espace comme séparateur, afin d’avoir la date d’un côté et le temps de l’autre </a:t>
            </a:r>
          </a:p>
          <a:p>
            <a:r>
              <a:rPr lang="fr-FR" dirty="0"/>
              <a:t>Ensuite on divise par – sur la nouvelle colonne date pour séparer les années, mois, jours</a:t>
            </a:r>
          </a:p>
          <a:p>
            <a:r>
              <a:rPr lang="fr-FR" dirty="0"/>
              <a:t>Puis avec le : sur la nouvelle colonne time pour avoir les heures/minutes/secondes</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10</a:t>
            </a:fld>
            <a:endParaRPr lang="fr-FR"/>
          </a:p>
        </p:txBody>
      </p:sp>
    </p:spTree>
    <p:extLst>
      <p:ext uri="{BB962C8B-B14F-4D97-AF65-F5344CB8AC3E}">
        <p14:creationId xmlns:p14="http://schemas.microsoft.com/office/powerpoint/2010/main" val="21793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ensuite vérifier que chaque valeur est bien conforme à ce que l’on attend d’une heure, minute, seconde</a:t>
            </a:r>
          </a:p>
          <a:p>
            <a:endParaRPr lang="fr-FR" dirty="0"/>
          </a:p>
          <a:p>
            <a:r>
              <a:rPr lang="fr-FR" dirty="0"/>
              <a:t>D’abord pour les heures : </a:t>
            </a:r>
          </a:p>
          <a:p>
            <a:r>
              <a:rPr lang="fr-FR" dirty="0"/>
              <a:t>On regarde donc si les heures sont bien comprises entre 0 et 23. Si oui, on affiche le min et max, si non on affiche un message d’erreur</a:t>
            </a:r>
          </a:p>
          <a:p>
            <a:endParaRPr lang="fr-FR" dirty="0"/>
          </a:p>
          <a:p>
            <a:r>
              <a:rPr lang="fr-FR" dirty="0"/>
              <a:t>Pareil pour les minutes avec 0&lt;=min&lt;60</a:t>
            </a:r>
          </a:p>
          <a:p>
            <a:endParaRPr lang="fr-FR" dirty="0"/>
          </a:p>
          <a:p>
            <a:r>
              <a:rPr lang="fr-FR" dirty="0"/>
              <a:t>Les secondes inclues aussi les micro, on rajoute donc un </a:t>
            </a:r>
            <a:r>
              <a:rPr lang="fr-FR" dirty="0" err="1"/>
              <a:t>float</a:t>
            </a:r>
            <a:r>
              <a:rPr lang="fr-FR" dirty="0"/>
              <a:t>() après le </a:t>
            </a:r>
            <a:r>
              <a:rPr lang="fr-FR" dirty="0" err="1"/>
              <a:t>int</a:t>
            </a:r>
            <a:r>
              <a:rPr lang="fr-FR" dirty="0"/>
              <a:t>() (Va falloir se rappeler pourquoi)</a:t>
            </a:r>
          </a:p>
          <a:p>
            <a:endParaRPr lang="fr-FR" dirty="0"/>
          </a:p>
          <a:p>
            <a:r>
              <a:rPr lang="fr-FR" dirty="0" err="1"/>
              <a:t>Result</a:t>
            </a:r>
            <a:r>
              <a:rPr lang="fr-FR" dirty="0"/>
              <a:t> : Tout est ok</a:t>
            </a:r>
          </a:p>
        </p:txBody>
      </p:sp>
      <p:sp>
        <p:nvSpPr>
          <p:cNvPr id="4" name="Espace réservé du numéro de diapositive 3"/>
          <p:cNvSpPr>
            <a:spLocks noGrp="1"/>
          </p:cNvSpPr>
          <p:nvPr>
            <p:ph type="sldNum" sz="quarter" idx="5"/>
          </p:nvPr>
        </p:nvSpPr>
        <p:spPr/>
        <p:txBody>
          <a:bodyPr/>
          <a:lstStyle/>
          <a:p>
            <a:fld id="{5F05756B-5F5C-4EED-907C-E25857D58D0B}" type="slidenum">
              <a:rPr lang="fr-FR" smtClean="0"/>
              <a:t>11</a:t>
            </a:fld>
            <a:endParaRPr lang="fr-FR"/>
          </a:p>
        </p:txBody>
      </p:sp>
    </p:spTree>
    <p:extLst>
      <p:ext uri="{BB962C8B-B14F-4D97-AF65-F5344CB8AC3E}">
        <p14:creationId xmlns:p14="http://schemas.microsoft.com/office/powerpoint/2010/main" val="534757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31F5DC-A890-43B5-9241-452236B690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4B0409E-F298-4665-8FBE-01C08C8E4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5A12266-8088-4B9E-BBB5-0640DF91E33A}"/>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DFCB4FF0-CBBF-4CFE-A366-D0292B2F08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EF8793-B796-4D7A-BA62-E1D1934A50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962050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91F6A0-F93C-44C9-A282-D4BDCA6323C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2BD47D6-8028-47FF-90EF-4A30EAC6F463}"/>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755413-232D-4BFD-B791-A7B2B59DA1E3}"/>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5111A55B-9103-4FCC-B0A9-6268905BF8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AD49A0-9BCA-4D80-841D-6702F28409C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74015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6BCEF56-3831-40DF-9342-9AB51278917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6FC3D73-E7AD-4CB3-9758-E43839FB603D}"/>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9019E95-F09B-4447-B623-8B98B1FDDE87}"/>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2BCC4A65-E12D-4470-9394-E6A5765EAA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5702A4E-5EBF-4739-8BB4-52FE6F981E5E}"/>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47221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CA4FFA-F855-44E3-ADDD-E9EE80A9EA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39C1B4-C275-4B4A-989A-6E8B7D752401}"/>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F112FF-12B0-4D6F-9C48-2A50A2224B4E}"/>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D29B420A-49BA-4559-94B7-5F31763A4F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502A9B-61CD-490D-9AFB-B309367D2306}"/>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25443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78297-593E-4E8A-9FDA-0E7365A232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0180FD-162F-409D-B0E8-6792B1550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9F80D0B-80F7-4F46-BF8B-5FA272B42C99}"/>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2DAC2DDF-9DF1-4248-915F-872C1016AD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D372E9-DF84-4B3B-86E3-316E321E8019}"/>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41246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9CEE8-E112-49D5-992E-347FA4FB7BC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8B1DB9-A509-4689-B680-5F5994B551A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352D6E-A490-42F5-8E94-4900FF4C419F}"/>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74EF427-6B89-47D8-BE62-30996199D081}"/>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6" name="Espace réservé du pied de page 5">
            <a:extLst>
              <a:ext uri="{FF2B5EF4-FFF2-40B4-BE49-F238E27FC236}">
                <a16:creationId xmlns:a16="http://schemas.microsoft.com/office/drawing/2014/main" id="{A8CD4CF3-FB7F-4FD3-938F-D272562F51A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FF78B6-6425-49E6-9311-8F80698DF2E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1827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100DF-B073-4DEE-90EE-951B5D0726C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1F540B8-6861-4A2B-9234-28CFBB176B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B320958-F9A0-4FE6-91B1-2BF130B69DC7}"/>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5C2F747-5A2F-4808-8B11-AA3B6F699A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35768E95-49EE-4458-A3D4-9FC97E724A96}"/>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1D07ACD-A6FB-4A5D-8152-36425EB6D31B}"/>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8" name="Espace réservé du pied de page 7">
            <a:extLst>
              <a:ext uri="{FF2B5EF4-FFF2-40B4-BE49-F238E27FC236}">
                <a16:creationId xmlns:a16="http://schemas.microsoft.com/office/drawing/2014/main" id="{01B5A80C-4F3A-4014-B9F8-03FBC28E4DE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B13943E-FD89-4EA8-B1E2-9FD3B82AF75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45418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D22414-4D3E-4DB5-89F0-46EA17ABA05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FE01A4A-2D2D-49AF-8809-847B78274CC2}"/>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4" name="Espace réservé du pied de page 3">
            <a:extLst>
              <a:ext uri="{FF2B5EF4-FFF2-40B4-BE49-F238E27FC236}">
                <a16:creationId xmlns:a16="http://schemas.microsoft.com/office/drawing/2014/main" id="{65FFB835-1063-4AED-AC8F-56A37B9865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4469DAD-7740-4E1B-80BE-170E59FD89E0}"/>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26377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376363-AC50-484C-BF6E-2532B135516B}"/>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3" name="Espace réservé du pied de page 2">
            <a:extLst>
              <a:ext uri="{FF2B5EF4-FFF2-40B4-BE49-F238E27FC236}">
                <a16:creationId xmlns:a16="http://schemas.microsoft.com/office/drawing/2014/main" id="{5EA19B06-D5A3-4F50-9FF3-3A28F231E73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C4411DB-1CC4-4AC3-A6BD-4007567954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1875651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63FA6-B746-4065-973D-520769206C5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5B772EC-9CAE-4E53-B5E6-7695DDACF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C15C46E-CEDB-4C5F-A6F4-F2A95DCB7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A5F3114-C6FC-4185-9659-61612019E0F3}"/>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6" name="Espace réservé du pied de page 5">
            <a:extLst>
              <a:ext uri="{FF2B5EF4-FFF2-40B4-BE49-F238E27FC236}">
                <a16:creationId xmlns:a16="http://schemas.microsoft.com/office/drawing/2014/main" id="{628AB024-ED87-495D-97CE-CEA37F2E33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5167D9F-0F15-4CF2-9F85-4CA16DD1C26B}"/>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208942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76009-E763-4A2C-9C11-6FC23FA05D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69D67C4-9D7C-43AB-BD6C-2DAC371B4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B2529EE-F6D9-4633-BFAE-F34334837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544FAD1-DDDB-432B-9187-C63C26553415}"/>
              </a:ext>
            </a:extLst>
          </p:cNvPr>
          <p:cNvSpPr>
            <a:spLocks noGrp="1"/>
          </p:cNvSpPr>
          <p:nvPr>
            <p:ph type="dt" sz="half" idx="10"/>
          </p:nvPr>
        </p:nvSpPr>
        <p:spPr/>
        <p:txBody>
          <a:bodyPr/>
          <a:lstStyle/>
          <a:p>
            <a:fld id="{8238DE9A-AB5D-4B9C-93CB-C865103A4056}" type="datetimeFigureOut">
              <a:rPr lang="fr-FR" smtClean="0"/>
              <a:t>11/03/2019</a:t>
            </a:fld>
            <a:endParaRPr lang="fr-FR"/>
          </a:p>
        </p:txBody>
      </p:sp>
      <p:sp>
        <p:nvSpPr>
          <p:cNvPr id="6" name="Espace réservé du pied de page 5">
            <a:extLst>
              <a:ext uri="{FF2B5EF4-FFF2-40B4-BE49-F238E27FC236}">
                <a16:creationId xmlns:a16="http://schemas.microsoft.com/office/drawing/2014/main" id="{DAD05205-C00D-4D45-8311-152A2FF4BF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CE97D05-8A9C-40EA-8255-A178339C38F7}"/>
              </a:ext>
            </a:extLst>
          </p:cNvPr>
          <p:cNvSpPr>
            <a:spLocks noGrp="1"/>
          </p:cNvSpPr>
          <p:nvPr>
            <p:ph type="sldNum" sz="quarter" idx="12"/>
          </p:nvPr>
        </p:nvSpPr>
        <p:spPr/>
        <p:txBody>
          <a:bodyPr/>
          <a:lstStyle/>
          <a:p>
            <a:fld id="{ABAF4338-FCFF-43EB-944E-C450B76F1EE3}" type="slidenum">
              <a:rPr lang="fr-FR" smtClean="0"/>
              <a:t>‹N°›</a:t>
            </a:fld>
            <a:endParaRPr lang="fr-FR"/>
          </a:p>
        </p:txBody>
      </p:sp>
    </p:spTree>
    <p:extLst>
      <p:ext uri="{BB962C8B-B14F-4D97-AF65-F5344CB8AC3E}">
        <p14:creationId xmlns:p14="http://schemas.microsoft.com/office/powerpoint/2010/main" val="384573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D72952-1F86-4E4D-A42A-BE2D3ED93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A0392D-11DF-4694-A2DF-755265C0F5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FD6DD3C-0859-43A2-9E6F-7091D2D6A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8DE9A-AB5D-4B9C-93CB-C865103A4056}" type="datetimeFigureOut">
              <a:rPr lang="fr-FR" smtClean="0"/>
              <a:t>11/03/2019</a:t>
            </a:fld>
            <a:endParaRPr lang="fr-FR"/>
          </a:p>
        </p:txBody>
      </p:sp>
      <p:sp>
        <p:nvSpPr>
          <p:cNvPr id="5" name="Espace réservé du pied de page 4">
            <a:extLst>
              <a:ext uri="{FF2B5EF4-FFF2-40B4-BE49-F238E27FC236}">
                <a16:creationId xmlns:a16="http://schemas.microsoft.com/office/drawing/2014/main" id="{36D45184-5122-4CB1-98C9-8EDA33917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354080D-7E23-4625-B114-3947EC28A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AF4338-FCFF-43EB-944E-C450B76F1EE3}" type="slidenum">
              <a:rPr lang="fr-FR" smtClean="0"/>
              <a:t>‹N°›</a:t>
            </a:fld>
            <a:endParaRPr lang="fr-FR"/>
          </a:p>
        </p:txBody>
      </p:sp>
    </p:spTree>
    <p:extLst>
      <p:ext uri="{BB962C8B-B14F-4D97-AF65-F5344CB8AC3E}">
        <p14:creationId xmlns:p14="http://schemas.microsoft.com/office/powerpoint/2010/main" val="1018647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F2B4AB-E26F-40B4-ABDA-F40B8F031371}"/>
              </a:ext>
            </a:extLst>
          </p:cNvPr>
          <p:cNvSpPr>
            <a:spLocks noGrp="1"/>
          </p:cNvSpPr>
          <p:nvPr>
            <p:ph type="ctrTitle"/>
          </p:nvPr>
        </p:nvSpPr>
        <p:spPr>
          <a:xfrm>
            <a:off x="6172782" y="263950"/>
            <a:ext cx="6019198" cy="4920792"/>
          </a:xfrm>
        </p:spPr>
        <p:txBody>
          <a:bodyPr anchor="b">
            <a:normAutofit/>
          </a:bodyPr>
          <a:lstStyle/>
          <a:p>
            <a:r>
              <a:rPr lang="fr-FR" sz="6600" dirty="0"/>
              <a:t>Projet 4 : Analysez les ventes de votre entreprise</a:t>
            </a:r>
          </a:p>
        </p:txBody>
      </p:sp>
      <p:sp>
        <p:nvSpPr>
          <p:cNvPr id="3" name="Sous-titre 2">
            <a:extLst>
              <a:ext uri="{FF2B5EF4-FFF2-40B4-BE49-F238E27FC236}">
                <a16:creationId xmlns:a16="http://schemas.microsoft.com/office/drawing/2014/main" id="{4325DE27-E9E9-4E3D-B1D5-81B9A0C5E02B}"/>
              </a:ext>
            </a:extLst>
          </p:cNvPr>
          <p:cNvSpPr>
            <a:spLocks noGrp="1"/>
          </p:cNvSpPr>
          <p:nvPr>
            <p:ph type="subTitle" idx="1"/>
          </p:nvPr>
        </p:nvSpPr>
        <p:spPr>
          <a:xfrm>
            <a:off x="6746627" y="5448693"/>
            <a:ext cx="4645250" cy="450063"/>
          </a:xfrm>
        </p:spPr>
        <p:txBody>
          <a:bodyPr anchor="t">
            <a:normAutofit/>
          </a:bodyPr>
          <a:lstStyle/>
          <a:p>
            <a:r>
              <a:rPr lang="fr-FR" sz="2000" dirty="0"/>
              <a:t>Par Julien PAULET</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6A2FACC-148C-4DB5-85FA-FBCFF7025503}"/>
              </a:ext>
            </a:extLst>
          </p:cNvPr>
          <p:cNvPicPr>
            <a:picLocks noChangeAspect="1"/>
          </p:cNvPicPr>
          <p:nvPr/>
        </p:nvPicPr>
        <p:blipFill rotWithShape="1">
          <a:blip r:embed="rId2"/>
          <a:srcRect l="10851" r="1308"/>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8516756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EF85A9DA-EBF5-4BED-9582-0A6462C2CA15}"/>
              </a:ext>
            </a:extLst>
          </p:cNvPr>
          <p:cNvPicPr>
            <a:picLocks noChangeAspect="1"/>
          </p:cNvPicPr>
          <p:nvPr/>
        </p:nvPicPr>
        <p:blipFill>
          <a:blip r:embed="rId4"/>
          <a:stretch>
            <a:fillRect/>
          </a:stretch>
        </p:blipFill>
        <p:spPr>
          <a:xfrm>
            <a:off x="0" y="2844281"/>
            <a:ext cx="12192000" cy="1169437"/>
          </a:xfrm>
          <a:prstGeom prst="rect">
            <a:avLst/>
          </a:prstGeom>
        </p:spPr>
      </p:pic>
    </p:spTree>
    <p:extLst>
      <p:ext uri="{BB962C8B-B14F-4D97-AF65-F5344CB8AC3E}">
        <p14:creationId xmlns:p14="http://schemas.microsoft.com/office/powerpoint/2010/main" val="1055190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04C531B5-654E-4551-A9C9-94752E1C8227}"/>
              </a:ext>
            </a:extLst>
          </p:cNvPr>
          <p:cNvPicPr>
            <a:picLocks noChangeAspect="1"/>
          </p:cNvPicPr>
          <p:nvPr/>
        </p:nvPicPr>
        <p:blipFill>
          <a:blip r:embed="rId4"/>
          <a:stretch>
            <a:fillRect/>
          </a:stretch>
        </p:blipFill>
        <p:spPr>
          <a:xfrm>
            <a:off x="47625" y="2557462"/>
            <a:ext cx="12096750" cy="1743075"/>
          </a:xfrm>
          <a:prstGeom prst="rect">
            <a:avLst/>
          </a:prstGeom>
        </p:spPr>
      </p:pic>
      <p:pic>
        <p:nvPicPr>
          <p:cNvPr id="5" name="Image 4">
            <a:extLst>
              <a:ext uri="{FF2B5EF4-FFF2-40B4-BE49-F238E27FC236}">
                <a16:creationId xmlns:a16="http://schemas.microsoft.com/office/drawing/2014/main" id="{64364E34-4FA1-46FD-B836-00430DD0A5F1}"/>
              </a:ext>
            </a:extLst>
          </p:cNvPr>
          <p:cNvPicPr>
            <a:picLocks noChangeAspect="1"/>
          </p:cNvPicPr>
          <p:nvPr/>
        </p:nvPicPr>
        <p:blipFill>
          <a:blip r:embed="rId5"/>
          <a:stretch>
            <a:fillRect/>
          </a:stretch>
        </p:blipFill>
        <p:spPr>
          <a:xfrm>
            <a:off x="52387" y="2576512"/>
            <a:ext cx="12087225" cy="1704975"/>
          </a:xfrm>
          <a:prstGeom prst="rect">
            <a:avLst/>
          </a:prstGeom>
        </p:spPr>
      </p:pic>
      <p:pic>
        <p:nvPicPr>
          <p:cNvPr id="6" name="Image 5">
            <a:extLst>
              <a:ext uri="{FF2B5EF4-FFF2-40B4-BE49-F238E27FC236}">
                <a16:creationId xmlns:a16="http://schemas.microsoft.com/office/drawing/2014/main" id="{2E60826A-AEA9-4937-9BD0-121C1DBF5514}"/>
              </a:ext>
            </a:extLst>
          </p:cNvPr>
          <p:cNvPicPr>
            <a:picLocks noChangeAspect="1"/>
          </p:cNvPicPr>
          <p:nvPr/>
        </p:nvPicPr>
        <p:blipFill>
          <a:blip r:embed="rId6"/>
          <a:stretch>
            <a:fillRect/>
          </a:stretch>
        </p:blipFill>
        <p:spPr>
          <a:xfrm>
            <a:off x="28575" y="2814637"/>
            <a:ext cx="12134850" cy="1228725"/>
          </a:xfrm>
          <a:prstGeom prst="rect">
            <a:avLst/>
          </a:prstGeom>
        </p:spPr>
      </p:pic>
      <p:pic>
        <p:nvPicPr>
          <p:cNvPr id="7" name="Image 6">
            <a:extLst>
              <a:ext uri="{FF2B5EF4-FFF2-40B4-BE49-F238E27FC236}">
                <a16:creationId xmlns:a16="http://schemas.microsoft.com/office/drawing/2014/main" id="{29309159-39FD-42B5-9BC6-A11110829758}"/>
              </a:ext>
            </a:extLst>
          </p:cNvPr>
          <p:cNvPicPr>
            <a:picLocks noChangeAspect="1"/>
          </p:cNvPicPr>
          <p:nvPr/>
        </p:nvPicPr>
        <p:blipFill>
          <a:blip r:embed="rId7"/>
          <a:stretch>
            <a:fillRect/>
          </a:stretch>
        </p:blipFill>
        <p:spPr>
          <a:xfrm>
            <a:off x="2078642" y="1819955"/>
            <a:ext cx="8034713" cy="3405188"/>
          </a:xfrm>
          <a:prstGeom prst="rect">
            <a:avLst/>
          </a:prstGeom>
        </p:spPr>
      </p:pic>
    </p:spTree>
    <p:extLst>
      <p:ext uri="{BB962C8B-B14F-4D97-AF65-F5344CB8AC3E}">
        <p14:creationId xmlns:p14="http://schemas.microsoft.com/office/powerpoint/2010/main" val="302769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213485" y="1496486"/>
            <a:ext cx="9765030" cy="3939114"/>
          </a:xfrm>
          <a:prstGeom prst="rect">
            <a:avLst/>
          </a:prstGeom>
        </p:spPr>
      </p:pic>
    </p:spTree>
    <p:extLst>
      <p:ext uri="{BB962C8B-B14F-4D97-AF65-F5344CB8AC3E}">
        <p14:creationId xmlns:p14="http://schemas.microsoft.com/office/powerpoint/2010/main" val="94056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A6237460-1264-449D-AAAF-11275AAF9AA9}"/>
              </a:ext>
            </a:extLst>
          </p:cNvPr>
          <p:cNvPicPr>
            <a:picLocks noChangeAspect="1"/>
          </p:cNvPicPr>
          <p:nvPr/>
        </p:nvPicPr>
        <p:blipFill>
          <a:blip r:embed="rId4"/>
          <a:stretch>
            <a:fillRect/>
          </a:stretch>
        </p:blipFill>
        <p:spPr>
          <a:xfrm>
            <a:off x="983991" y="2766218"/>
            <a:ext cx="10224018" cy="1325563"/>
          </a:xfrm>
          <a:prstGeom prst="rect">
            <a:avLst/>
          </a:prstGeom>
        </p:spPr>
      </p:pic>
      <p:pic>
        <p:nvPicPr>
          <p:cNvPr id="6" name="Image 5">
            <a:extLst>
              <a:ext uri="{FF2B5EF4-FFF2-40B4-BE49-F238E27FC236}">
                <a16:creationId xmlns:a16="http://schemas.microsoft.com/office/drawing/2014/main" id="{E43A2461-BC58-4C39-888A-EF1ACB0DC5E8}"/>
              </a:ext>
            </a:extLst>
          </p:cNvPr>
          <p:cNvPicPr>
            <a:picLocks noChangeAspect="1"/>
          </p:cNvPicPr>
          <p:nvPr/>
        </p:nvPicPr>
        <p:blipFill>
          <a:blip r:embed="rId5"/>
          <a:stretch>
            <a:fillRect/>
          </a:stretch>
        </p:blipFill>
        <p:spPr>
          <a:xfrm>
            <a:off x="710024" y="2766217"/>
            <a:ext cx="10497985" cy="1325563"/>
          </a:xfrm>
          <a:prstGeom prst="rect">
            <a:avLst/>
          </a:prstGeom>
        </p:spPr>
      </p:pic>
      <p:pic>
        <p:nvPicPr>
          <p:cNvPr id="7" name="Image 6">
            <a:extLst>
              <a:ext uri="{FF2B5EF4-FFF2-40B4-BE49-F238E27FC236}">
                <a16:creationId xmlns:a16="http://schemas.microsoft.com/office/drawing/2014/main" id="{9BBFCB4B-5586-4C7E-87E0-5B7130037DD1}"/>
              </a:ext>
            </a:extLst>
          </p:cNvPr>
          <p:cNvPicPr>
            <a:picLocks noChangeAspect="1"/>
          </p:cNvPicPr>
          <p:nvPr/>
        </p:nvPicPr>
        <p:blipFill>
          <a:blip r:embed="rId6"/>
          <a:stretch>
            <a:fillRect/>
          </a:stretch>
        </p:blipFill>
        <p:spPr>
          <a:xfrm>
            <a:off x="710024" y="2840121"/>
            <a:ext cx="10349862" cy="1173812"/>
          </a:xfrm>
          <a:prstGeom prst="rect">
            <a:avLst/>
          </a:prstGeom>
        </p:spPr>
      </p:pic>
    </p:spTree>
    <p:extLst>
      <p:ext uri="{BB962C8B-B14F-4D97-AF65-F5344CB8AC3E}">
        <p14:creationId xmlns:p14="http://schemas.microsoft.com/office/powerpoint/2010/main" val="23264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dirty="0"/>
              <a:t>Fichier nettoyés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a:extLst>
              <a:ext uri="{FF2B5EF4-FFF2-40B4-BE49-F238E27FC236}">
                <a16:creationId xmlns:a16="http://schemas.microsoft.com/office/drawing/2014/main" id="{77CF5E62-BA7E-45E8-893F-3C9F891D03ED}"/>
              </a:ext>
            </a:extLst>
          </p:cNvPr>
          <p:cNvPicPr>
            <a:picLocks noChangeAspect="1"/>
          </p:cNvPicPr>
          <p:nvPr/>
        </p:nvPicPr>
        <p:blipFill>
          <a:blip r:embed="rId4"/>
          <a:stretch>
            <a:fillRect/>
          </a:stretch>
        </p:blipFill>
        <p:spPr>
          <a:xfrm>
            <a:off x="1017836" y="1861117"/>
            <a:ext cx="10156327" cy="3135766"/>
          </a:xfrm>
          <a:prstGeom prst="rect">
            <a:avLst/>
          </a:prstGeom>
        </p:spPr>
      </p:pic>
    </p:spTree>
    <p:extLst>
      <p:ext uri="{BB962C8B-B14F-4D97-AF65-F5344CB8AC3E}">
        <p14:creationId xmlns:p14="http://schemas.microsoft.com/office/powerpoint/2010/main" val="215200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BEC4D624-9E9E-4F56-8C00-9749F3B13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15" name="Titre 1">
            <a:extLst>
              <a:ext uri="{FF2B5EF4-FFF2-40B4-BE49-F238E27FC236}">
                <a16:creationId xmlns:a16="http://schemas.microsoft.com/office/drawing/2014/main" id="{BC1CD663-CAA5-47D0-A247-89EAC3C085EB}"/>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2 : </a:t>
            </a:r>
            <a:r>
              <a:rPr lang="en-US" sz="6000" kern="1200" dirty="0">
                <a:solidFill>
                  <a:schemeClr val="bg1"/>
                </a:solidFill>
                <a:latin typeface="+mj-lt"/>
                <a:ea typeface="+mj-ea"/>
                <a:cs typeface="+mj-cs"/>
              </a:rPr>
              <a:t>Analyse des données</a:t>
            </a:r>
          </a:p>
        </p:txBody>
      </p:sp>
    </p:spTree>
    <p:extLst>
      <p:ext uri="{BB962C8B-B14F-4D97-AF65-F5344CB8AC3E}">
        <p14:creationId xmlns:p14="http://schemas.microsoft.com/office/powerpoint/2010/main" val="39860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Chiffres clés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3" name="ZoneTexte 2"/>
          <p:cNvSpPr txBox="1"/>
          <p:nvPr/>
        </p:nvSpPr>
        <p:spPr>
          <a:xfrm>
            <a:off x="3993198" y="2916812"/>
            <a:ext cx="4639283" cy="646331"/>
          </a:xfrm>
          <a:prstGeom prst="rect">
            <a:avLst/>
          </a:prstGeom>
          <a:noFill/>
        </p:spPr>
        <p:txBody>
          <a:bodyPr wrap="none" rtlCol="0">
            <a:spAutoFit/>
          </a:bodyPr>
          <a:lstStyle/>
          <a:p>
            <a:r>
              <a:rPr lang="fr-FR" dirty="0"/>
              <a:t>Nombre d’achats moyens par utilisateur (1an) : </a:t>
            </a:r>
          </a:p>
          <a:p>
            <a:pPr algn="ctr"/>
            <a:r>
              <a:rPr lang="fr-FR" dirty="0"/>
              <a:t>39,1</a:t>
            </a:r>
          </a:p>
        </p:txBody>
      </p:sp>
      <p:sp>
        <p:nvSpPr>
          <p:cNvPr id="5" name="ZoneTexte 4"/>
          <p:cNvSpPr txBox="1"/>
          <p:nvPr/>
        </p:nvSpPr>
        <p:spPr>
          <a:xfrm>
            <a:off x="9125367" y="1874368"/>
            <a:ext cx="1644233" cy="646331"/>
          </a:xfrm>
          <a:prstGeom prst="rect">
            <a:avLst/>
          </a:prstGeom>
          <a:noFill/>
        </p:spPr>
        <p:txBody>
          <a:bodyPr wrap="none" rtlCol="0">
            <a:spAutoFit/>
          </a:bodyPr>
          <a:lstStyle/>
          <a:p>
            <a:r>
              <a:rPr lang="fr-FR" dirty="0"/>
              <a:t>Panier moyen : </a:t>
            </a:r>
          </a:p>
          <a:p>
            <a:pPr algn="ctr"/>
            <a:r>
              <a:rPr lang="fr-FR" dirty="0"/>
              <a:t>674 €</a:t>
            </a:r>
          </a:p>
        </p:txBody>
      </p:sp>
      <p:sp>
        <p:nvSpPr>
          <p:cNvPr id="6" name="ZoneTexte 5"/>
          <p:cNvSpPr txBox="1"/>
          <p:nvPr/>
        </p:nvSpPr>
        <p:spPr>
          <a:xfrm>
            <a:off x="1391477" y="1880179"/>
            <a:ext cx="2123661" cy="646331"/>
          </a:xfrm>
          <a:prstGeom prst="rect">
            <a:avLst/>
          </a:prstGeom>
          <a:noFill/>
        </p:spPr>
        <p:txBody>
          <a:bodyPr wrap="square" rtlCol="0">
            <a:spAutoFit/>
          </a:bodyPr>
          <a:lstStyle/>
          <a:p>
            <a:pPr algn="ctr"/>
            <a:r>
              <a:rPr lang="fr-FR" dirty="0"/>
              <a:t>Nombre de clients :</a:t>
            </a:r>
          </a:p>
          <a:p>
            <a:pPr algn="ctr"/>
            <a:r>
              <a:rPr lang="fr-FR" dirty="0"/>
              <a:t>8.623</a:t>
            </a:r>
          </a:p>
        </p:txBody>
      </p:sp>
      <p:sp>
        <p:nvSpPr>
          <p:cNvPr id="7" name="ZoneTexte 6"/>
          <p:cNvSpPr txBox="1"/>
          <p:nvPr/>
        </p:nvSpPr>
        <p:spPr>
          <a:xfrm>
            <a:off x="3966694" y="4794499"/>
            <a:ext cx="2259616" cy="646331"/>
          </a:xfrm>
          <a:prstGeom prst="rect">
            <a:avLst/>
          </a:prstGeom>
          <a:noFill/>
        </p:spPr>
        <p:txBody>
          <a:bodyPr wrap="square" rtlCol="0">
            <a:spAutoFit/>
          </a:bodyPr>
          <a:lstStyle/>
          <a:p>
            <a:pPr algn="ctr"/>
            <a:r>
              <a:rPr lang="fr-FR" dirty="0"/>
              <a:t>CA 2021:</a:t>
            </a:r>
          </a:p>
          <a:p>
            <a:pPr algn="ctr"/>
            <a:r>
              <a:rPr lang="is-IS" dirty="0"/>
              <a:t>4.740.882</a:t>
            </a:r>
            <a:endParaRPr lang="fr-FR" dirty="0"/>
          </a:p>
        </p:txBody>
      </p:sp>
      <p:sp>
        <p:nvSpPr>
          <p:cNvPr id="8" name="ZoneTexte 7"/>
          <p:cNvSpPr txBox="1"/>
          <p:nvPr/>
        </p:nvSpPr>
        <p:spPr>
          <a:xfrm>
            <a:off x="6226310" y="4789267"/>
            <a:ext cx="2290540" cy="646331"/>
          </a:xfrm>
          <a:prstGeom prst="rect">
            <a:avLst/>
          </a:prstGeom>
          <a:noFill/>
        </p:spPr>
        <p:txBody>
          <a:bodyPr wrap="square" rtlCol="0">
            <a:spAutoFit/>
          </a:bodyPr>
          <a:lstStyle/>
          <a:p>
            <a:pPr algn="ctr"/>
            <a:r>
              <a:rPr lang="fr-FR" dirty="0"/>
              <a:t>CA 2022</a:t>
            </a:r>
          </a:p>
          <a:p>
            <a:pPr algn="ctr"/>
            <a:r>
              <a:rPr lang="is-IS" dirty="0"/>
              <a:t>1.055.696</a:t>
            </a:r>
            <a:endParaRPr lang="fr-FR" dirty="0"/>
          </a:p>
        </p:txBody>
      </p:sp>
    </p:spTree>
    <p:extLst>
      <p:ext uri="{BB962C8B-B14F-4D97-AF65-F5344CB8AC3E}">
        <p14:creationId xmlns:p14="http://schemas.microsoft.com/office/powerpoint/2010/main" val="1398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sexe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427" y="1690688"/>
            <a:ext cx="7390150" cy="4926767"/>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720" y="2128883"/>
            <a:ext cx="6075564" cy="4050376"/>
          </a:xfrm>
          <a:prstGeom prst="rect">
            <a:avLst/>
          </a:prstGeom>
        </p:spPr>
      </p:pic>
    </p:spTree>
    <p:extLst>
      <p:ext uri="{BB962C8B-B14F-4D97-AF65-F5344CB8AC3E}">
        <p14:creationId xmlns:p14="http://schemas.microsoft.com/office/powerpoint/2010/main" val="39980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Répartition des clients par âge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0B6CC429-23E0-4A0B-9C3E-4238516B6602}"/>
              </a:ext>
            </a:extLst>
          </p:cNvPr>
          <p:cNvPicPr>
            <a:picLocks noChangeAspect="1"/>
          </p:cNvPicPr>
          <p:nvPr/>
        </p:nvPicPr>
        <p:blipFill rotWithShape="1">
          <a:blip r:embed="rId4">
            <a:extLst>
              <a:ext uri="{28A0092B-C50C-407E-A947-70E740481C1C}">
                <a14:useLocalDpi xmlns:a14="http://schemas.microsoft.com/office/drawing/2010/main" val="0"/>
              </a:ext>
            </a:extLst>
          </a:blip>
          <a:srcRect l="9464" t="11228" r="9732" b="6808"/>
          <a:stretch/>
        </p:blipFill>
        <p:spPr>
          <a:xfrm>
            <a:off x="1170215" y="1513115"/>
            <a:ext cx="9599386" cy="4441372"/>
          </a:xfrm>
          <a:prstGeom prst="rect">
            <a:avLst/>
          </a:prstGeom>
        </p:spPr>
      </p:pic>
      <p:sp>
        <p:nvSpPr>
          <p:cNvPr id="10" name="Rectangle 9">
            <a:extLst>
              <a:ext uri="{FF2B5EF4-FFF2-40B4-BE49-F238E27FC236}">
                <a16:creationId xmlns:a16="http://schemas.microsoft.com/office/drawing/2014/main" id="{8988AC70-9887-4FB0-871B-C81A3F13DBE8}"/>
              </a:ext>
            </a:extLst>
          </p:cNvPr>
          <p:cNvSpPr/>
          <p:nvPr/>
        </p:nvSpPr>
        <p:spPr>
          <a:xfrm>
            <a:off x="1894114" y="1690688"/>
            <a:ext cx="217715" cy="4111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58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transaction en fonction du prix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7538" t="11312" r="9680" b="6926"/>
          <a:stretch/>
        </p:blipFill>
        <p:spPr>
          <a:xfrm>
            <a:off x="2194559" y="1800664"/>
            <a:ext cx="7203737" cy="4743377"/>
          </a:xfrm>
          <a:prstGeom prst="rect">
            <a:avLst/>
          </a:prstGeom>
        </p:spPr>
      </p:pic>
    </p:spTree>
    <p:extLst>
      <p:ext uri="{BB962C8B-B14F-4D97-AF65-F5344CB8AC3E}">
        <p14:creationId xmlns:p14="http://schemas.microsoft.com/office/powerpoint/2010/main" val="296514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AE58E6-EA42-4089-81E5-54263D2C3A8C}"/>
              </a:ext>
            </a:extLst>
          </p:cNvPr>
          <p:cNvSpPr>
            <a:spLocks noGrp="1"/>
          </p:cNvSpPr>
          <p:nvPr>
            <p:ph type="title"/>
          </p:nvPr>
        </p:nvSpPr>
        <p:spPr>
          <a:xfrm>
            <a:off x="6859766" y="480766"/>
            <a:ext cx="4645250" cy="1034327"/>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Sommaire :</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CE193CA8-CB8E-4090-9B04-6D686A43E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5" name="ZoneTexte 4">
            <a:extLst>
              <a:ext uri="{FF2B5EF4-FFF2-40B4-BE49-F238E27FC236}">
                <a16:creationId xmlns:a16="http://schemas.microsoft.com/office/drawing/2014/main" id="{2CB3A196-3B29-4019-9451-CC6912F38326}"/>
              </a:ext>
            </a:extLst>
          </p:cNvPr>
          <p:cNvSpPr txBox="1"/>
          <p:nvPr/>
        </p:nvSpPr>
        <p:spPr>
          <a:xfrm>
            <a:off x="7144044" y="2403835"/>
            <a:ext cx="4076693" cy="2246769"/>
          </a:xfrm>
          <a:prstGeom prst="rect">
            <a:avLst/>
          </a:prstGeom>
          <a:noFill/>
        </p:spPr>
        <p:txBody>
          <a:bodyPr wrap="none" rtlCol="0">
            <a:spAutoFit/>
          </a:bodyPr>
          <a:lstStyle/>
          <a:p>
            <a:pPr marL="457200" indent="-457200">
              <a:buFont typeface="Wingdings" panose="05000000000000000000" pitchFamily="2" charset="2"/>
              <a:buChar char="Ø"/>
            </a:pPr>
            <a:r>
              <a:rPr lang="fr-FR" sz="2800" dirty="0">
                <a:solidFill>
                  <a:schemeClr val="bg1"/>
                </a:solidFill>
              </a:rPr>
              <a:t>Mission 1 : Nettoyage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2 : Analyse</a:t>
            </a:r>
          </a:p>
          <a:p>
            <a:endParaRPr lang="fr-FR" sz="2800" dirty="0">
              <a:solidFill>
                <a:schemeClr val="bg1"/>
              </a:solidFill>
            </a:endParaRPr>
          </a:p>
          <a:p>
            <a:pPr marL="457200" indent="-457200">
              <a:buFont typeface="Wingdings" panose="05000000000000000000" pitchFamily="2" charset="2"/>
              <a:buChar char="Ø"/>
            </a:pPr>
            <a:r>
              <a:rPr lang="fr-FR" sz="2800" dirty="0">
                <a:solidFill>
                  <a:schemeClr val="bg1"/>
                </a:solidFill>
              </a:rPr>
              <a:t>Mission 3 : Corrélations</a:t>
            </a:r>
          </a:p>
        </p:txBody>
      </p:sp>
    </p:spTree>
    <p:extLst>
      <p:ext uri="{BB962C8B-B14F-4D97-AF65-F5344CB8AC3E}">
        <p14:creationId xmlns:p14="http://schemas.microsoft.com/office/powerpoint/2010/main" val="6387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meilleures ventes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3456608" y="2125618"/>
            <a:ext cx="5278783" cy="2875051"/>
          </a:xfrm>
          <a:prstGeom prst="rect">
            <a:avLst/>
          </a:prstGeom>
        </p:spPr>
      </p:pic>
    </p:spTree>
    <p:extLst>
      <p:ext uri="{BB962C8B-B14F-4D97-AF65-F5344CB8AC3E}">
        <p14:creationId xmlns:p14="http://schemas.microsoft.com/office/powerpoint/2010/main" val="93217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Les meilleurs Clients : </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167EB83F-93E7-48D2-8DF2-FA6F88AB87B6}"/>
              </a:ext>
            </a:extLst>
          </p:cNvPr>
          <p:cNvPicPr>
            <a:picLocks noChangeAspect="1"/>
          </p:cNvPicPr>
          <p:nvPr/>
        </p:nvPicPr>
        <p:blipFill rotWithShape="1">
          <a:blip r:embed="rId4"/>
          <a:srcRect t="7604"/>
          <a:stretch/>
        </p:blipFill>
        <p:spPr>
          <a:xfrm>
            <a:off x="4237415" y="2583997"/>
            <a:ext cx="3717170" cy="1690006"/>
          </a:xfrm>
          <a:prstGeom prst="rect">
            <a:avLst/>
          </a:prstGeom>
        </p:spPr>
      </p:pic>
      <p:sp>
        <p:nvSpPr>
          <p:cNvPr id="8" name="ZoneTexte 7">
            <a:extLst>
              <a:ext uri="{FF2B5EF4-FFF2-40B4-BE49-F238E27FC236}">
                <a16:creationId xmlns:a16="http://schemas.microsoft.com/office/drawing/2014/main" id="{9B47313B-8760-4EC4-8F2C-BBDEA227D73B}"/>
              </a:ext>
            </a:extLst>
          </p:cNvPr>
          <p:cNvSpPr txBox="1"/>
          <p:nvPr/>
        </p:nvSpPr>
        <p:spPr>
          <a:xfrm>
            <a:off x="6310352" y="4792898"/>
            <a:ext cx="1644233" cy="646331"/>
          </a:xfrm>
          <a:prstGeom prst="rect">
            <a:avLst/>
          </a:prstGeom>
          <a:noFill/>
        </p:spPr>
        <p:txBody>
          <a:bodyPr wrap="none" rtlCol="0">
            <a:spAutoFit/>
          </a:bodyPr>
          <a:lstStyle/>
          <a:p>
            <a:r>
              <a:rPr lang="fr-FR" dirty="0"/>
              <a:t>Panier moyen : </a:t>
            </a:r>
          </a:p>
          <a:p>
            <a:pPr algn="ctr"/>
            <a:r>
              <a:rPr lang="fr-FR" dirty="0"/>
              <a:t>674 €</a:t>
            </a:r>
          </a:p>
        </p:txBody>
      </p:sp>
      <p:pic>
        <p:nvPicPr>
          <p:cNvPr id="12" name="Image 11">
            <a:extLst>
              <a:ext uri="{FF2B5EF4-FFF2-40B4-BE49-F238E27FC236}">
                <a16:creationId xmlns:a16="http://schemas.microsoft.com/office/drawing/2014/main" id="{2EB390BA-5F2E-48A4-8298-EC15226541A4}"/>
              </a:ext>
            </a:extLst>
          </p:cNvPr>
          <p:cNvPicPr>
            <a:picLocks noChangeAspect="1"/>
          </p:cNvPicPr>
          <p:nvPr/>
        </p:nvPicPr>
        <p:blipFill rotWithShape="1">
          <a:blip r:embed="rId5">
            <a:extLst>
              <a:ext uri="{28A0092B-C50C-407E-A947-70E740481C1C}">
                <a14:useLocalDpi xmlns:a14="http://schemas.microsoft.com/office/drawing/2010/main" val="0"/>
              </a:ext>
            </a:extLst>
          </a:blip>
          <a:srcRect l="8183" t="11987" r="9671" b="3847"/>
          <a:stretch/>
        </p:blipFill>
        <p:spPr>
          <a:xfrm>
            <a:off x="1888671" y="1436915"/>
            <a:ext cx="8414657" cy="4789714"/>
          </a:xfrm>
          <a:prstGeom prst="rect">
            <a:avLst/>
          </a:prstGeom>
        </p:spPr>
      </p:pic>
    </p:spTree>
    <p:extLst>
      <p:ext uri="{BB962C8B-B14F-4D97-AF65-F5344CB8AC3E}">
        <p14:creationId xmlns:p14="http://schemas.microsoft.com/office/powerpoint/2010/main" val="40600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0</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t="11468"/>
          <a:stretch/>
        </p:blipFill>
        <p:spPr>
          <a:xfrm>
            <a:off x="609600" y="1969476"/>
            <a:ext cx="5486400" cy="3238131"/>
          </a:xfrm>
          <a:prstGeom prst="rect">
            <a:avLst/>
          </a:prstGeom>
        </p:spPr>
      </p:pic>
      <p:pic>
        <p:nvPicPr>
          <p:cNvPr id="7" name="Image 6"/>
          <p:cNvPicPr>
            <a:picLocks noChangeAspect="1"/>
          </p:cNvPicPr>
          <p:nvPr/>
        </p:nvPicPr>
        <p:blipFill rotWithShape="1">
          <a:blip r:embed="rId5">
            <a:extLst>
              <a:ext uri="{28A0092B-C50C-407E-A947-70E740481C1C}">
                <a14:useLocalDpi xmlns:a14="http://schemas.microsoft.com/office/drawing/2010/main" val="0"/>
              </a:ext>
            </a:extLst>
          </a:blip>
          <a:srcRect t="11853"/>
          <a:stretch/>
        </p:blipFill>
        <p:spPr>
          <a:xfrm>
            <a:off x="6096000" y="1969476"/>
            <a:ext cx="5486400" cy="3224064"/>
          </a:xfrm>
          <a:prstGeom prst="rect">
            <a:avLst/>
          </a:prstGeom>
        </p:spPr>
      </p:pic>
    </p:spTree>
    <p:extLst>
      <p:ext uri="{BB962C8B-B14F-4D97-AF65-F5344CB8AC3E}">
        <p14:creationId xmlns:p14="http://schemas.microsoft.com/office/powerpoint/2010/main" val="38578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1</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250"/>
          <a:stretch/>
        </p:blipFill>
        <p:spPr>
          <a:xfrm>
            <a:off x="609600" y="1941342"/>
            <a:ext cx="5486400" cy="3246120"/>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250"/>
          <a:stretch/>
        </p:blipFill>
        <p:spPr>
          <a:xfrm>
            <a:off x="6096000" y="1941342"/>
            <a:ext cx="5486400" cy="3246120"/>
          </a:xfrm>
          <a:prstGeom prst="rect">
            <a:avLst/>
          </a:prstGeom>
        </p:spPr>
      </p:pic>
    </p:spTree>
    <p:extLst>
      <p:ext uri="{BB962C8B-B14F-4D97-AF65-F5344CB8AC3E}">
        <p14:creationId xmlns:p14="http://schemas.microsoft.com/office/powerpoint/2010/main" val="73811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Catégorie 2</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1346"/>
          <a:stretch/>
        </p:blipFill>
        <p:spPr>
          <a:xfrm>
            <a:off x="6096000" y="1941342"/>
            <a:ext cx="5486400" cy="3242604"/>
          </a:xfrm>
          <a:prstGeom prst="rect">
            <a:avLst/>
          </a:prstGeom>
        </p:spPr>
      </p:pic>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t="11346"/>
          <a:stretch/>
        </p:blipFill>
        <p:spPr>
          <a:xfrm>
            <a:off x="609600" y="1941342"/>
            <a:ext cx="5486400" cy="3242604"/>
          </a:xfrm>
          <a:prstGeom prst="rect">
            <a:avLst/>
          </a:prstGeom>
        </p:spPr>
      </p:pic>
    </p:spTree>
    <p:extLst>
      <p:ext uri="{BB962C8B-B14F-4D97-AF65-F5344CB8AC3E}">
        <p14:creationId xmlns:p14="http://schemas.microsoft.com/office/powerpoint/2010/main" val="167896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l="5792" t="4860" r="9289" b="7084"/>
          <a:stretch/>
        </p:blipFill>
        <p:spPr>
          <a:xfrm>
            <a:off x="1618939" y="344774"/>
            <a:ext cx="8754255" cy="6354440"/>
          </a:xfrm>
          <a:prstGeom prst="rect">
            <a:avLst/>
          </a:prstGeom>
        </p:spPr>
      </p:pic>
    </p:spTree>
    <p:extLst>
      <p:ext uri="{BB962C8B-B14F-4D97-AF65-F5344CB8AC3E}">
        <p14:creationId xmlns:p14="http://schemas.microsoft.com/office/powerpoint/2010/main" val="299486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Nombre de ventes par mois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9" name="Titre 1">
            <a:extLst>
              <a:ext uri="{FF2B5EF4-FFF2-40B4-BE49-F238E27FC236}">
                <a16:creationId xmlns:a16="http://schemas.microsoft.com/office/drawing/2014/main" id="{879E17F8-FFA5-4510-8E82-EACC44AE9698}"/>
              </a:ext>
            </a:extLst>
          </p:cNvPr>
          <p:cNvSpPr txBox="1">
            <a:spLocks/>
          </p:cNvSpPr>
          <p:nvPr/>
        </p:nvSpPr>
        <p:spPr>
          <a:xfrm>
            <a:off x="808219"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CA par mois</a:t>
            </a:r>
          </a:p>
        </p:txBody>
      </p:sp>
      <p:pic>
        <p:nvPicPr>
          <p:cNvPr id="5" name="Image 4">
            <a:extLst>
              <a:ext uri="{FF2B5EF4-FFF2-40B4-BE49-F238E27FC236}">
                <a16:creationId xmlns:a16="http://schemas.microsoft.com/office/drawing/2014/main" id="{7D67F8C5-8362-4DC8-9F5E-36C71F68FE5E}"/>
              </a:ext>
            </a:extLst>
          </p:cNvPr>
          <p:cNvPicPr>
            <a:picLocks noChangeAspect="1"/>
          </p:cNvPicPr>
          <p:nvPr/>
        </p:nvPicPr>
        <p:blipFill rotWithShape="1">
          <a:blip r:embed="rId4">
            <a:extLst>
              <a:ext uri="{28A0092B-C50C-407E-A947-70E740481C1C}">
                <a14:useLocalDpi xmlns:a14="http://schemas.microsoft.com/office/drawing/2010/main" val="0"/>
              </a:ext>
            </a:extLst>
          </a:blip>
          <a:srcRect l="6879" t="11587" r="9524" b="8413"/>
          <a:stretch/>
        </p:blipFill>
        <p:spPr>
          <a:xfrm>
            <a:off x="2656114" y="1371599"/>
            <a:ext cx="6879772" cy="5486401"/>
          </a:xfrm>
          <a:prstGeom prst="rect">
            <a:avLst/>
          </a:prstGeom>
        </p:spPr>
      </p:pic>
      <p:pic>
        <p:nvPicPr>
          <p:cNvPr id="11" name="Image 10">
            <a:extLst>
              <a:ext uri="{FF2B5EF4-FFF2-40B4-BE49-F238E27FC236}">
                <a16:creationId xmlns:a16="http://schemas.microsoft.com/office/drawing/2014/main" id="{CC98AB53-3C2A-4ED5-B027-87EC173B6A51}"/>
              </a:ext>
            </a:extLst>
          </p:cNvPr>
          <p:cNvPicPr>
            <a:picLocks noChangeAspect="1"/>
          </p:cNvPicPr>
          <p:nvPr/>
        </p:nvPicPr>
        <p:blipFill rotWithShape="1">
          <a:blip r:embed="rId5">
            <a:extLst>
              <a:ext uri="{28A0092B-C50C-407E-A947-70E740481C1C}">
                <a14:useLocalDpi xmlns:a14="http://schemas.microsoft.com/office/drawing/2010/main" val="0"/>
              </a:ext>
            </a:extLst>
          </a:blip>
          <a:srcRect l="6746" t="11746" r="9656" b="8254"/>
          <a:stretch/>
        </p:blipFill>
        <p:spPr>
          <a:xfrm>
            <a:off x="2641124" y="1371599"/>
            <a:ext cx="6879772" cy="5486401"/>
          </a:xfrm>
          <a:prstGeom prst="rect">
            <a:avLst/>
          </a:prstGeom>
        </p:spPr>
      </p:pic>
      <p:sp>
        <p:nvSpPr>
          <p:cNvPr id="8" name="Rectangle 7"/>
          <p:cNvSpPr/>
          <p:nvPr/>
        </p:nvSpPr>
        <p:spPr>
          <a:xfrm>
            <a:off x="7892142" y="3567479"/>
            <a:ext cx="533401" cy="316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656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4B5CF-595B-450E-91FC-B8A38E4C0AC8}"/>
              </a:ext>
            </a:extLst>
          </p:cNvPr>
          <p:cNvSpPr>
            <a:spLocks noGrp="1"/>
          </p:cNvSpPr>
          <p:nvPr>
            <p:ph type="title"/>
          </p:nvPr>
        </p:nvSpPr>
        <p:spPr/>
        <p:txBody>
          <a:bodyPr/>
          <a:lstStyle/>
          <a:p>
            <a:r>
              <a:rPr lang="fr-FR" dirty="0"/>
              <a:t>Détails du mois d’Octobre </a:t>
            </a:r>
          </a:p>
        </p:txBody>
      </p:sp>
      <p:pic>
        <p:nvPicPr>
          <p:cNvPr id="5" name="Image 4">
            <a:extLst>
              <a:ext uri="{FF2B5EF4-FFF2-40B4-BE49-F238E27FC236}">
                <a16:creationId xmlns:a16="http://schemas.microsoft.com/office/drawing/2014/main" id="{57ED569D-AD16-4188-9122-54B479303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7" name="Image 6">
            <a:extLst>
              <a:ext uri="{FF2B5EF4-FFF2-40B4-BE49-F238E27FC236}">
                <a16:creationId xmlns:a16="http://schemas.microsoft.com/office/drawing/2014/main" id="{A7563771-BE5B-4EFB-A4E5-F4761994BA02}"/>
              </a:ext>
            </a:extLst>
          </p:cNvPr>
          <p:cNvPicPr>
            <a:picLocks noChangeAspect="1"/>
          </p:cNvPicPr>
          <p:nvPr/>
        </p:nvPicPr>
        <p:blipFill rotWithShape="1">
          <a:blip r:embed="rId4">
            <a:extLst>
              <a:ext uri="{28A0092B-C50C-407E-A947-70E740481C1C}">
                <a14:useLocalDpi xmlns:a14="http://schemas.microsoft.com/office/drawing/2010/main" val="0"/>
              </a:ext>
            </a:extLst>
          </a:blip>
          <a:srcRect l="4392" t="11594" r="4568" b="6984"/>
          <a:stretch/>
        </p:blipFill>
        <p:spPr>
          <a:xfrm>
            <a:off x="1586379" y="1360714"/>
            <a:ext cx="9019242" cy="5377543"/>
          </a:xfrm>
          <a:prstGeom prst="rect">
            <a:avLst/>
          </a:prstGeom>
        </p:spPr>
      </p:pic>
    </p:spTree>
    <p:extLst>
      <p:ext uri="{BB962C8B-B14F-4D97-AF65-F5344CB8AC3E}">
        <p14:creationId xmlns:p14="http://schemas.microsoft.com/office/powerpoint/2010/main" val="73650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des jours de la semaine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t="10864"/>
          <a:stretch/>
        </p:blipFill>
        <p:spPr>
          <a:xfrm>
            <a:off x="1732827" y="1690688"/>
            <a:ext cx="8726346" cy="3889156"/>
          </a:xfrm>
          <a:prstGeom prst="rect">
            <a:avLst/>
          </a:prstGeom>
        </p:spPr>
      </p:pic>
    </p:spTree>
    <p:extLst>
      <p:ext uri="{BB962C8B-B14F-4D97-AF65-F5344CB8AC3E}">
        <p14:creationId xmlns:p14="http://schemas.microsoft.com/office/powerpoint/2010/main" val="174367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Ventes en fonction du moment de la journée</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10929"/>
          <a:stretch/>
        </p:blipFill>
        <p:spPr>
          <a:xfrm>
            <a:off x="2236763" y="1690688"/>
            <a:ext cx="7723163" cy="4586079"/>
          </a:xfrm>
          <a:prstGeom prst="rect">
            <a:avLst/>
          </a:prstGeom>
        </p:spPr>
      </p:pic>
    </p:spTree>
    <p:extLst>
      <p:ext uri="{BB962C8B-B14F-4D97-AF65-F5344CB8AC3E}">
        <p14:creationId xmlns:p14="http://schemas.microsoft.com/office/powerpoint/2010/main" val="171133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2FA98D-5214-442A-97A7-973984024AE3}"/>
              </a:ext>
            </a:extLst>
          </p:cNvPr>
          <p:cNvSpPr>
            <a:spLocks noGrp="1"/>
          </p:cNvSpPr>
          <p:nvPr>
            <p:ph type="title"/>
          </p:nvPr>
        </p:nvSpPr>
        <p:spPr>
          <a:xfrm>
            <a:off x="6592164" y="2038547"/>
            <a:ext cx="5180454" cy="278090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1 : </a:t>
            </a:r>
            <a:r>
              <a:rPr lang="en-US" sz="6000" kern="1200" dirty="0">
                <a:solidFill>
                  <a:schemeClr val="bg1"/>
                </a:solidFill>
                <a:latin typeface="+mj-lt"/>
                <a:ea typeface="+mj-ea"/>
                <a:cs typeface="+mj-cs"/>
              </a:rPr>
              <a:t>Nettoyage des données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4C7E9986-8738-4375-8247-2F05C2966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0261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dirty="0"/>
              <a:t>Courbe de Lorenz </a:t>
            </a:r>
            <a:r>
              <a:rPr lang="mr-IN" dirty="0"/>
              <a:t>–</a:t>
            </a:r>
            <a:r>
              <a:rPr lang="fr-FR" dirty="0"/>
              <a:t> Evolution du CA en fonction des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
        <p:nvSpPr>
          <p:cNvPr id="5" name="ZoneTexte 4"/>
          <p:cNvSpPr txBox="1"/>
          <p:nvPr/>
        </p:nvSpPr>
        <p:spPr>
          <a:xfrm>
            <a:off x="1046922" y="2305878"/>
            <a:ext cx="1584088" cy="646331"/>
          </a:xfrm>
          <a:prstGeom prst="rect">
            <a:avLst/>
          </a:prstGeom>
          <a:noFill/>
        </p:spPr>
        <p:txBody>
          <a:bodyPr wrap="none" rtlCol="0">
            <a:spAutoFit/>
          </a:bodyPr>
          <a:lstStyle/>
          <a:p>
            <a:r>
              <a:rPr lang="fr-FR" dirty="0"/>
              <a:t>Indice de Gini :</a:t>
            </a:r>
          </a:p>
          <a:p>
            <a:r>
              <a:rPr lang="fr-FR" dirty="0"/>
              <a:t> 0,44</a:t>
            </a:r>
          </a:p>
        </p:txBody>
      </p:sp>
      <p:pic>
        <p:nvPicPr>
          <p:cNvPr id="11" name="Image 10">
            <a:extLst>
              <a:ext uri="{FF2B5EF4-FFF2-40B4-BE49-F238E27FC236}">
                <a16:creationId xmlns:a16="http://schemas.microsoft.com/office/drawing/2014/main" id="{8A3270A3-F82D-454F-B8D9-CF705366D20F}"/>
              </a:ext>
            </a:extLst>
          </p:cNvPr>
          <p:cNvPicPr>
            <a:picLocks noChangeAspect="1"/>
          </p:cNvPicPr>
          <p:nvPr/>
        </p:nvPicPr>
        <p:blipFill rotWithShape="1">
          <a:blip r:embed="rId4">
            <a:extLst>
              <a:ext uri="{28A0092B-C50C-407E-A947-70E740481C1C}">
                <a14:useLocalDpi xmlns:a14="http://schemas.microsoft.com/office/drawing/2010/main" val="0"/>
              </a:ext>
            </a:extLst>
          </a:blip>
          <a:srcRect t="11517"/>
          <a:stretch/>
        </p:blipFill>
        <p:spPr>
          <a:xfrm>
            <a:off x="3352175" y="1690688"/>
            <a:ext cx="5487650" cy="4855654"/>
          </a:xfrm>
          <a:prstGeom prst="rect">
            <a:avLst/>
          </a:prstGeom>
        </p:spPr>
      </p:pic>
    </p:spTree>
    <p:extLst>
      <p:ext uri="{BB962C8B-B14F-4D97-AF65-F5344CB8AC3E}">
        <p14:creationId xmlns:p14="http://schemas.microsoft.com/office/powerpoint/2010/main" val="1698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0734D43F-05F3-42B1-8980-EABF8A576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
        <p:nvSpPr>
          <p:cNvPr id="8" name="Titre 1">
            <a:extLst>
              <a:ext uri="{FF2B5EF4-FFF2-40B4-BE49-F238E27FC236}">
                <a16:creationId xmlns:a16="http://schemas.microsoft.com/office/drawing/2014/main" id="{7415337C-E4E8-4FD8-97B1-2BA235D51640}"/>
              </a:ext>
            </a:extLst>
          </p:cNvPr>
          <p:cNvSpPr>
            <a:spLocks noGrp="1"/>
          </p:cNvSpPr>
          <p:nvPr>
            <p:ph type="title"/>
          </p:nvPr>
        </p:nvSpPr>
        <p:spPr>
          <a:xfrm>
            <a:off x="6859878" y="2487367"/>
            <a:ext cx="4645025" cy="1883266"/>
          </a:xfrm>
        </p:spPr>
        <p:txBody>
          <a:bodyPr vert="horz" lIns="91440" tIns="45720" rIns="91440" bIns="45720" rtlCol="0" anchor="b">
            <a:normAutofit/>
          </a:bodyPr>
          <a:lstStyle/>
          <a:p>
            <a:pPr algn="ctr"/>
            <a:r>
              <a:rPr lang="en-US" sz="6000" b="1" u="sng" kern="1200" dirty="0">
                <a:solidFill>
                  <a:schemeClr val="bg1"/>
                </a:solidFill>
                <a:latin typeface="+mj-lt"/>
                <a:ea typeface="+mj-ea"/>
                <a:cs typeface="+mj-cs"/>
              </a:rPr>
              <a:t>Mission 3 : </a:t>
            </a:r>
            <a:r>
              <a:rPr lang="en-US" sz="6000" kern="1200" dirty="0">
                <a:solidFill>
                  <a:schemeClr val="bg1"/>
                </a:solidFill>
                <a:latin typeface="+mj-lt"/>
                <a:ea typeface="+mj-ea"/>
                <a:cs typeface="+mj-cs"/>
              </a:rPr>
              <a:t>Corrélations</a:t>
            </a:r>
          </a:p>
        </p:txBody>
      </p:sp>
    </p:spTree>
    <p:extLst>
      <p:ext uri="{BB962C8B-B14F-4D97-AF65-F5344CB8AC3E}">
        <p14:creationId xmlns:p14="http://schemas.microsoft.com/office/powerpoint/2010/main" val="29504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Sexe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Tree>
    <p:extLst>
      <p:ext uri="{BB962C8B-B14F-4D97-AF65-F5344CB8AC3E}">
        <p14:creationId xmlns:p14="http://schemas.microsoft.com/office/powerpoint/2010/main" val="113612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montant total des achats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Tree>
    <p:extLst>
      <p:ext uri="{BB962C8B-B14F-4D97-AF65-F5344CB8AC3E}">
        <p14:creationId xmlns:p14="http://schemas.microsoft.com/office/powerpoint/2010/main" val="1474634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fréquence d’achat</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Tree>
    <p:extLst>
      <p:ext uri="{BB962C8B-B14F-4D97-AF65-F5344CB8AC3E}">
        <p14:creationId xmlns:p14="http://schemas.microsoft.com/office/powerpoint/2010/main" val="1934485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taille du panier moyen</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Tree>
    <p:extLst>
      <p:ext uri="{BB962C8B-B14F-4D97-AF65-F5344CB8AC3E}">
        <p14:creationId xmlns:p14="http://schemas.microsoft.com/office/powerpoint/2010/main" val="1612459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Âge des clients et catégories de produits achetés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spTree>
    <p:extLst>
      <p:ext uri="{BB962C8B-B14F-4D97-AF65-F5344CB8AC3E}">
        <p14:creationId xmlns:p14="http://schemas.microsoft.com/office/powerpoint/2010/main" val="511690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6859766" y="2981224"/>
            <a:ext cx="4645250" cy="895552"/>
          </a:xfrm>
        </p:spPr>
        <p:txBody>
          <a:bodyPr vert="horz" lIns="91440" tIns="45720" rIns="91440" bIns="45720" rtlCol="0" anchor="b">
            <a:normAutofit fontScale="90000"/>
          </a:bodyPr>
          <a:lstStyle/>
          <a:p>
            <a:pPr algn="ctr"/>
            <a:r>
              <a:rPr lang="en-US" sz="6000" kern="1200" dirty="0">
                <a:solidFill>
                  <a:schemeClr val="bg1"/>
                </a:solidFill>
                <a:latin typeface="+mj-lt"/>
                <a:ea typeface="+mj-ea"/>
                <a:cs typeface="+mj-cs"/>
              </a:rPr>
              <a:t>Merci</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F91C83BF-756A-49CC-A140-A0460866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24855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9" name="Image 8">
            <a:extLst>
              <a:ext uri="{FF2B5EF4-FFF2-40B4-BE49-F238E27FC236}">
                <a16:creationId xmlns:a16="http://schemas.microsoft.com/office/drawing/2014/main" id="{79B1625F-AD47-4138-9511-CBD645764D6E}"/>
              </a:ext>
            </a:extLst>
          </p:cNvPr>
          <p:cNvPicPr>
            <a:picLocks noChangeAspect="1"/>
          </p:cNvPicPr>
          <p:nvPr/>
        </p:nvPicPr>
        <p:blipFill>
          <a:blip r:embed="rId4"/>
          <a:stretch>
            <a:fillRect/>
          </a:stretch>
        </p:blipFill>
        <p:spPr>
          <a:xfrm>
            <a:off x="1539244" y="1986625"/>
            <a:ext cx="9113512" cy="2884749"/>
          </a:xfrm>
          <a:prstGeom prst="rect">
            <a:avLst/>
          </a:prstGeom>
        </p:spPr>
      </p:pic>
    </p:spTree>
    <p:extLst>
      <p:ext uri="{BB962C8B-B14F-4D97-AF65-F5344CB8AC3E}">
        <p14:creationId xmlns:p14="http://schemas.microsoft.com/office/powerpoint/2010/main" val="417356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6" name="Image 5"/>
          <p:cNvPicPr>
            <a:picLocks noChangeAspect="1"/>
          </p:cNvPicPr>
          <p:nvPr/>
        </p:nvPicPr>
        <p:blipFill>
          <a:blip r:embed="rId4"/>
          <a:stretch>
            <a:fillRect/>
          </a:stretch>
        </p:blipFill>
        <p:spPr>
          <a:xfrm>
            <a:off x="616252" y="1391478"/>
            <a:ext cx="10959495" cy="3905250"/>
          </a:xfrm>
          <a:prstGeom prst="rect">
            <a:avLst/>
          </a:prstGeom>
        </p:spPr>
      </p:pic>
      <p:sp>
        <p:nvSpPr>
          <p:cNvPr id="5" name="Rectangle à coins arrondis 4"/>
          <p:cNvSpPr/>
          <p:nvPr/>
        </p:nvSpPr>
        <p:spPr>
          <a:xfrm>
            <a:off x="616251" y="1636023"/>
            <a:ext cx="1769139" cy="23253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616250" y="2252870"/>
            <a:ext cx="1292063" cy="24516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616250" y="2552080"/>
            <a:ext cx="4538846" cy="166306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à coins arrondis 11"/>
          <p:cNvSpPr/>
          <p:nvPr/>
        </p:nvSpPr>
        <p:spPr>
          <a:xfrm>
            <a:off x="616248" y="4354016"/>
            <a:ext cx="10004859" cy="94271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119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p:txBody>
          <a:bodyPr/>
          <a:lstStyle/>
          <a:p>
            <a:r>
              <a:rPr lang="fr-FR" b="1" dirty="0"/>
              <a:t>Fichier 1 : Clients</a:t>
            </a:r>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8" name="Image 7">
            <a:extLst>
              <a:ext uri="{FF2B5EF4-FFF2-40B4-BE49-F238E27FC236}">
                <a16:creationId xmlns:a16="http://schemas.microsoft.com/office/drawing/2014/main" id="{64AA788A-1347-49E5-B4D4-FFEBC266B343}"/>
              </a:ext>
            </a:extLst>
          </p:cNvPr>
          <p:cNvPicPr>
            <a:picLocks noChangeAspect="1"/>
          </p:cNvPicPr>
          <p:nvPr/>
        </p:nvPicPr>
        <p:blipFill>
          <a:blip r:embed="rId4"/>
          <a:stretch>
            <a:fillRect/>
          </a:stretch>
        </p:blipFill>
        <p:spPr>
          <a:xfrm>
            <a:off x="869632" y="1710615"/>
            <a:ext cx="10452732" cy="3705058"/>
          </a:xfrm>
          <a:prstGeom prst="rect">
            <a:avLst/>
          </a:prstGeom>
        </p:spPr>
      </p:pic>
    </p:spTree>
    <p:extLst>
      <p:ext uri="{BB962C8B-B14F-4D97-AF65-F5344CB8AC3E}">
        <p14:creationId xmlns:p14="http://schemas.microsoft.com/office/powerpoint/2010/main" val="38743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C2F61240-0CA7-4D21-AF3C-517C6250121F}"/>
              </a:ext>
            </a:extLst>
          </p:cNvPr>
          <p:cNvPicPr>
            <a:picLocks noChangeAspect="1"/>
          </p:cNvPicPr>
          <p:nvPr/>
        </p:nvPicPr>
        <p:blipFill>
          <a:blip r:embed="rId4"/>
          <a:stretch>
            <a:fillRect/>
          </a:stretch>
        </p:blipFill>
        <p:spPr>
          <a:xfrm>
            <a:off x="1166631" y="2192110"/>
            <a:ext cx="9858737" cy="2473779"/>
          </a:xfrm>
          <a:prstGeom prst="rect">
            <a:avLst/>
          </a:prstGeom>
        </p:spPr>
      </p:pic>
      <p:pic>
        <p:nvPicPr>
          <p:cNvPr id="6" name="Image 5">
            <a:extLst>
              <a:ext uri="{FF2B5EF4-FFF2-40B4-BE49-F238E27FC236}">
                <a16:creationId xmlns:a16="http://schemas.microsoft.com/office/drawing/2014/main" id="{EDEC9555-BCA1-45F3-8A20-5A527ECB8116}"/>
              </a:ext>
            </a:extLst>
          </p:cNvPr>
          <p:cNvPicPr>
            <a:picLocks noChangeAspect="1"/>
          </p:cNvPicPr>
          <p:nvPr/>
        </p:nvPicPr>
        <p:blipFill>
          <a:blip r:embed="rId5"/>
          <a:stretch>
            <a:fillRect/>
          </a:stretch>
        </p:blipFill>
        <p:spPr>
          <a:xfrm>
            <a:off x="1114425" y="2799538"/>
            <a:ext cx="9858737" cy="1272399"/>
          </a:xfrm>
          <a:prstGeom prst="rect">
            <a:avLst/>
          </a:prstGeom>
        </p:spPr>
      </p:pic>
      <p:sp>
        <p:nvSpPr>
          <p:cNvPr id="7" name="Rectangle 6">
            <a:extLst>
              <a:ext uri="{FF2B5EF4-FFF2-40B4-BE49-F238E27FC236}">
                <a16:creationId xmlns:a16="http://schemas.microsoft.com/office/drawing/2014/main" id="{6611CADF-FC08-42B5-B6FA-419C35FD95FA}"/>
              </a:ext>
            </a:extLst>
          </p:cNvPr>
          <p:cNvSpPr/>
          <p:nvPr/>
        </p:nvSpPr>
        <p:spPr>
          <a:xfrm>
            <a:off x="1763486"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2011BCD-CF39-4FF8-B1C3-D5D2734AFB52}"/>
              </a:ext>
            </a:extLst>
          </p:cNvPr>
          <p:cNvSpPr/>
          <p:nvPr/>
        </p:nvSpPr>
        <p:spPr>
          <a:xfrm>
            <a:off x="2860720" y="3429000"/>
            <a:ext cx="1055914"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9214D299-DA19-45B9-8CF4-F907B8B8B21E}"/>
              </a:ext>
            </a:extLst>
          </p:cNvPr>
          <p:cNvPicPr>
            <a:picLocks noChangeAspect="1"/>
          </p:cNvPicPr>
          <p:nvPr/>
        </p:nvPicPr>
        <p:blipFill>
          <a:blip r:embed="rId6"/>
          <a:stretch>
            <a:fillRect/>
          </a:stretch>
        </p:blipFill>
        <p:spPr>
          <a:xfrm>
            <a:off x="1166630" y="3105250"/>
            <a:ext cx="9858737" cy="580825"/>
          </a:xfrm>
          <a:prstGeom prst="rect">
            <a:avLst/>
          </a:prstGeom>
        </p:spPr>
      </p:pic>
    </p:spTree>
    <p:extLst>
      <p:ext uri="{BB962C8B-B14F-4D97-AF65-F5344CB8AC3E}">
        <p14:creationId xmlns:p14="http://schemas.microsoft.com/office/powerpoint/2010/main" val="140942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2 : Produits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3" name="Image 2"/>
          <p:cNvPicPr>
            <a:picLocks noChangeAspect="1"/>
          </p:cNvPicPr>
          <p:nvPr/>
        </p:nvPicPr>
        <p:blipFill>
          <a:blip r:embed="rId4"/>
          <a:stretch>
            <a:fillRect/>
          </a:stretch>
        </p:blipFill>
        <p:spPr>
          <a:xfrm>
            <a:off x="1092200" y="1460500"/>
            <a:ext cx="10007600" cy="3937000"/>
          </a:xfrm>
          <a:prstGeom prst="rect">
            <a:avLst/>
          </a:prstGeom>
        </p:spPr>
      </p:pic>
    </p:spTree>
    <p:extLst>
      <p:ext uri="{BB962C8B-B14F-4D97-AF65-F5344CB8AC3E}">
        <p14:creationId xmlns:p14="http://schemas.microsoft.com/office/powerpoint/2010/main" val="219141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3C2BF-A224-4E2D-A2F8-DDFA1223FBE5}"/>
              </a:ext>
            </a:extLst>
          </p:cNvPr>
          <p:cNvSpPr>
            <a:spLocks noGrp="1"/>
          </p:cNvSpPr>
          <p:nvPr>
            <p:ph type="title"/>
          </p:nvPr>
        </p:nvSpPr>
        <p:spPr>
          <a:xfrm>
            <a:off x="838200" y="365125"/>
            <a:ext cx="10515600" cy="1325563"/>
          </a:xfrm>
        </p:spPr>
        <p:txBody>
          <a:bodyPr/>
          <a:lstStyle/>
          <a:p>
            <a:r>
              <a:rPr lang="fr-FR" b="1"/>
              <a:t>Fichier 3 : Transactions</a:t>
            </a:r>
            <a:endParaRPr lang="fr-FR" b="1" dirty="0"/>
          </a:p>
        </p:txBody>
      </p:sp>
      <p:pic>
        <p:nvPicPr>
          <p:cNvPr id="4" name="Image 3">
            <a:extLst>
              <a:ext uri="{FF2B5EF4-FFF2-40B4-BE49-F238E27FC236}">
                <a16:creationId xmlns:a16="http://schemas.microsoft.com/office/drawing/2014/main" id="{7BB25652-98F0-44D9-9CE3-603811FF0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600" y="5435600"/>
            <a:ext cx="1422400" cy="1422400"/>
          </a:xfrm>
          <a:prstGeom prst="rect">
            <a:avLst/>
          </a:prstGeom>
        </p:spPr>
      </p:pic>
      <p:pic>
        <p:nvPicPr>
          <p:cNvPr id="5" name="Image 4">
            <a:extLst>
              <a:ext uri="{FF2B5EF4-FFF2-40B4-BE49-F238E27FC236}">
                <a16:creationId xmlns:a16="http://schemas.microsoft.com/office/drawing/2014/main" id="{17373719-5CBD-48F4-8E48-D5EA3F2689E1}"/>
              </a:ext>
            </a:extLst>
          </p:cNvPr>
          <p:cNvPicPr>
            <a:picLocks noChangeAspect="1"/>
          </p:cNvPicPr>
          <p:nvPr/>
        </p:nvPicPr>
        <p:blipFill>
          <a:blip r:embed="rId4"/>
          <a:stretch>
            <a:fillRect/>
          </a:stretch>
        </p:blipFill>
        <p:spPr>
          <a:xfrm>
            <a:off x="2119312" y="1267619"/>
            <a:ext cx="7953375" cy="4591050"/>
          </a:xfrm>
          <a:prstGeom prst="rect">
            <a:avLst/>
          </a:prstGeom>
        </p:spPr>
      </p:pic>
      <p:pic>
        <p:nvPicPr>
          <p:cNvPr id="6" name="Image 5">
            <a:extLst>
              <a:ext uri="{FF2B5EF4-FFF2-40B4-BE49-F238E27FC236}">
                <a16:creationId xmlns:a16="http://schemas.microsoft.com/office/drawing/2014/main" id="{4F39D6D2-512C-4B77-9CEF-CF45A4D30BF3}"/>
              </a:ext>
            </a:extLst>
          </p:cNvPr>
          <p:cNvPicPr>
            <a:picLocks noChangeAspect="1"/>
          </p:cNvPicPr>
          <p:nvPr/>
        </p:nvPicPr>
        <p:blipFill>
          <a:blip r:embed="rId5"/>
          <a:stretch>
            <a:fillRect/>
          </a:stretch>
        </p:blipFill>
        <p:spPr>
          <a:xfrm>
            <a:off x="2047874" y="1229519"/>
            <a:ext cx="8096250" cy="4629150"/>
          </a:xfrm>
          <a:prstGeom prst="rect">
            <a:avLst/>
          </a:prstGeom>
        </p:spPr>
      </p:pic>
      <p:pic>
        <p:nvPicPr>
          <p:cNvPr id="7" name="Image 6">
            <a:extLst>
              <a:ext uri="{FF2B5EF4-FFF2-40B4-BE49-F238E27FC236}">
                <a16:creationId xmlns:a16="http://schemas.microsoft.com/office/drawing/2014/main" id="{F52881A7-714A-4C24-B24D-3CF0C808447D}"/>
              </a:ext>
            </a:extLst>
          </p:cNvPr>
          <p:cNvPicPr>
            <a:picLocks noChangeAspect="1"/>
          </p:cNvPicPr>
          <p:nvPr/>
        </p:nvPicPr>
        <p:blipFill>
          <a:blip r:embed="rId6"/>
          <a:stretch>
            <a:fillRect/>
          </a:stretch>
        </p:blipFill>
        <p:spPr>
          <a:xfrm>
            <a:off x="2119312" y="1422866"/>
            <a:ext cx="7953375" cy="4242456"/>
          </a:xfrm>
          <a:prstGeom prst="rect">
            <a:avLst/>
          </a:prstGeom>
        </p:spPr>
      </p:pic>
      <p:pic>
        <p:nvPicPr>
          <p:cNvPr id="8" name="Image 7">
            <a:extLst>
              <a:ext uri="{FF2B5EF4-FFF2-40B4-BE49-F238E27FC236}">
                <a16:creationId xmlns:a16="http://schemas.microsoft.com/office/drawing/2014/main" id="{0634C15F-DF88-42B3-8CB4-074B3D6ED4A0}"/>
              </a:ext>
            </a:extLst>
          </p:cNvPr>
          <p:cNvPicPr>
            <a:picLocks noChangeAspect="1"/>
          </p:cNvPicPr>
          <p:nvPr/>
        </p:nvPicPr>
        <p:blipFill>
          <a:blip r:embed="rId7"/>
          <a:stretch>
            <a:fillRect/>
          </a:stretch>
        </p:blipFill>
        <p:spPr>
          <a:xfrm>
            <a:off x="3009786" y="2076280"/>
            <a:ext cx="6172425" cy="2947194"/>
          </a:xfrm>
          <a:prstGeom prst="rect">
            <a:avLst/>
          </a:prstGeom>
        </p:spPr>
      </p:pic>
    </p:spTree>
    <p:extLst>
      <p:ext uri="{BB962C8B-B14F-4D97-AF65-F5344CB8AC3E}">
        <p14:creationId xmlns:p14="http://schemas.microsoft.com/office/powerpoint/2010/main" val="30989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TotalTime>
  <Words>1285</Words>
  <Application>Microsoft Office PowerPoint</Application>
  <PresentationFormat>Grand écran</PresentationFormat>
  <Paragraphs>164</Paragraphs>
  <Slides>37</Slides>
  <Notes>28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Arial</vt:lpstr>
      <vt:lpstr>Calibri</vt:lpstr>
      <vt:lpstr>Calibri Light</vt:lpstr>
      <vt:lpstr>Mangal</vt:lpstr>
      <vt:lpstr>Wingdings</vt:lpstr>
      <vt:lpstr>Thème Office</vt:lpstr>
      <vt:lpstr>Projet 4 : Analysez les ventes de votre entreprise</vt:lpstr>
      <vt:lpstr>Sommaire :</vt:lpstr>
      <vt:lpstr>Mission 1 : Nettoyage des données</vt:lpstr>
      <vt:lpstr>Fichier 1 : Clients</vt:lpstr>
      <vt:lpstr>Fichier 1 : Clients</vt:lpstr>
      <vt:lpstr>Fichier 1 : Clients</vt:lpstr>
      <vt:lpstr>Fichier 2 : Produits</vt:lpstr>
      <vt:lpstr>Fichier 2 : Produits</vt:lpstr>
      <vt:lpstr>Fichier 3 : Transactions</vt:lpstr>
      <vt:lpstr>Fichier 3 : Transactions</vt:lpstr>
      <vt:lpstr>Fichier 3 : Transactions</vt:lpstr>
      <vt:lpstr>Fichier 3 : Transactions</vt:lpstr>
      <vt:lpstr>Fichier 3 : Transactions</vt:lpstr>
      <vt:lpstr>Fichier nettoyés : </vt:lpstr>
      <vt:lpstr>Mission 2 : Analyse des données</vt:lpstr>
      <vt:lpstr>Chiffres clés : </vt:lpstr>
      <vt:lpstr>Répartition des clients par sexe : </vt:lpstr>
      <vt:lpstr>Répartition des clients par âge : </vt:lpstr>
      <vt:lpstr>Nombre de transaction en fonction du prix </vt:lpstr>
      <vt:lpstr>Les meilleures ventes : </vt:lpstr>
      <vt:lpstr>Les meilleurs Clients : </vt:lpstr>
      <vt:lpstr>Catégorie 0</vt:lpstr>
      <vt:lpstr>Catégorie 1</vt:lpstr>
      <vt:lpstr>Catégorie 2</vt:lpstr>
      <vt:lpstr>Présentation PowerPoint</vt:lpstr>
      <vt:lpstr>Nombre de ventes par mois</vt:lpstr>
      <vt:lpstr>Détails du mois d’Octobre </vt:lpstr>
      <vt:lpstr>Ventes en fonction des jours de la semaine</vt:lpstr>
      <vt:lpstr>Ventes en fonction du moment de la journée</vt:lpstr>
      <vt:lpstr>Courbe de Lorenz – Evolution du CA en fonction des clients</vt:lpstr>
      <vt:lpstr>Mission 3 : Corrélations</vt:lpstr>
      <vt:lpstr>Sexe des clients et catégories de produits achetés</vt:lpstr>
      <vt:lpstr>Âge des clients et montant total des achats</vt:lpstr>
      <vt:lpstr>Âge des clients et fréquence d’achat</vt:lpstr>
      <vt:lpstr>Âge des clients et taille du panier moyen</vt:lpstr>
      <vt:lpstr>Âge des clients et catégories de produits achetés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 Analysez les ventes de votre entreprise</dc:title>
  <dc:creator>PAULET Julien</dc:creator>
  <cp:lastModifiedBy>julien Paulet</cp:lastModifiedBy>
  <cp:revision>67</cp:revision>
  <dcterms:created xsi:type="dcterms:W3CDTF">2019-01-22T10:22:40Z</dcterms:created>
  <dcterms:modified xsi:type="dcterms:W3CDTF">2019-03-11T13:39:27Z</dcterms:modified>
</cp:coreProperties>
</file>